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9" r:id="rId68"/>
    <p:sldId id="324" r:id="rId69"/>
    <p:sldId id="325" r:id="rId70"/>
    <p:sldId id="326" r:id="rId71"/>
    <p:sldId id="327" r:id="rId72"/>
    <p:sldId id="328" r:id="rId7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4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B49CA-35FE-43D3-9DA7-3DCA27BCCBCE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7CD26-FA68-4F66-877A-D0F2BAA68CE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7BAB461-05EE-4DF2-B882-74AF0B9BF53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4D7C7A0-2A09-4957-B5E1-7D006C87EB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B461-05EE-4DF2-B882-74AF0B9BF53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C7A0-2A09-4957-B5E1-7D006C87EB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B461-05EE-4DF2-B882-74AF0B9BF53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C7A0-2A09-4957-B5E1-7D006C87EB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BAB461-05EE-4DF2-B882-74AF0B9BF53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D7C7A0-2A09-4957-B5E1-7D006C87EB0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p:transition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7BAB461-05EE-4DF2-B882-74AF0B9BF53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4D7C7A0-2A09-4957-B5E1-7D006C87EB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B461-05EE-4DF2-B882-74AF0B9BF53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C7A0-2A09-4957-B5E1-7D006C87EB0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B461-05EE-4DF2-B882-74AF0B9BF53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C7A0-2A09-4957-B5E1-7D006C87EB0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BAB461-05EE-4DF2-B882-74AF0B9BF53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D7C7A0-2A09-4957-B5E1-7D006C87EB0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p:transition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B461-05EE-4DF2-B882-74AF0B9BF53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C7A0-2A09-4957-B5E1-7D006C87EB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BAB461-05EE-4DF2-B882-74AF0B9BF53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D7C7A0-2A09-4957-B5E1-7D006C87EB0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BAB461-05EE-4DF2-B882-74AF0B9BF53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D7C7A0-2A09-4957-B5E1-7D006C87EB0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p:transition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BAB461-05EE-4DF2-B882-74AF0B9BF53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D7C7A0-2A09-4957-B5E1-7D006C87EB0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200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D%CE%B7%CF%83%CE%B9%CF%89%CF%84%CE%B9%CE%BA%CF%8C_%CE%BA%CF%81%CE%AC%CF%84%CE%BF%CF%82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.wikipedia.org/wiki/%CE%9C%CE%B5%CF%83%CF%8C%CE%B3%CE%B5%CE%B9%CE%BF%CF%8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9%CE%BA%CE%B5%CE%B1%CE%BD%CE%AF%CE%B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9%CE%BD%CE%B4%CE%B9%CE%BA%CF%8C%CF%82_%CE%A9%CE%BA%CE%B5%CE%B1%CE%BD%CF%8C%CF%82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.wikipedia.org/wiki/%CE%92%CE%B9%CE%BA%CF%84%CF%8E%CF%81%CE%B9%CE%B1_(%CE%A3%CE%B5%CF%8B%CF%87%CE%AD%CE%BB%CE%BB%CE%B5%CF%82)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D%CE%B7%CF%83%CE%B9%CF%89%CF%84%CE%B9%CE%BA%CF%8C_%CE%BA%CF%81%CE%AC%CF%84%CE%BF%CF%82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.wikipedia.org/wiki/%CE%91%CF%81%CF%87%CE%B9%CF%80%CE%AD%CE%BB%CE%B1%CE%B3%CE%BF%CF%82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A7%CE%BF%CE%BA%CE%BA%CE%AC%CE%B9%CE%BD%CF%84%CE%BF" TargetMode="External"/><Relationship Id="rId3" Type="http://schemas.openxmlformats.org/officeDocument/2006/relationships/hyperlink" Target="https://el.wikipedia.org/wiki/%CE%91%CF%83%CE%AF%CE%B1" TargetMode="External"/><Relationship Id="rId7" Type="http://schemas.openxmlformats.org/officeDocument/2006/relationships/hyperlink" Target="https://el.wikipedia.org/wiki/%CE%9A%CE%BF%CF%81%CE%AD%CE%B1_(%CF%80%CE%B5%CF%81%CE%B9%CE%BF%CF%87%CE%AE)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A1%CF%89%CF%83%CE%AF%CE%B1" TargetMode="External"/><Relationship Id="rId11" Type="http://schemas.openxmlformats.org/officeDocument/2006/relationships/hyperlink" Target="https://el.wikipedia.org/wiki/%CE%A7%CE%BF%CE%BD%CF%83%CE%BF%CF%8D" TargetMode="External"/><Relationship Id="rId5" Type="http://schemas.openxmlformats.org/officeDocument/2006/relationships/hyperlink" Target="https://el.wikipedia.org/wiki/%CE%95%CE%B9%CF%81%CE%B7%CE%BD%CE%B9%CE%BA%CF%8C%CF%82_%CE%A9%CE%BA%CE%B5%CE%B1%CE%BD%CF%8C%CF%82" TargetMode="External"/><Relationship Id="rId10" Type="http://schemas.openxmlformats.org/officeDocument/2006/relationships/hyperlink" Target="https://el.wikipedia.org/wiki/%CE%9A%CE%B9%CE%BF%CF%8D%CF%83%CE%BF%CF%85" TargetMode="External"/><Relationship Id="rId4" Type="http://schemas.openxmlformats.org/officeDocument/2006/relationships/hyperlink" Target="https://el.wikipedia.org/wiki/%CE%99%CE%B4%CE%B5%CF%8C%CE%B3%CF%81%CE%B1%CE%BC%CE%BC%CE%B1" TargetMode="External"/><Relationship Id="rId9" Type="http://schemas.openxmlformats.org/officeDocument/2006/relationships/hyperlink" Target="https://el.wikipedia.org/wiki/%CE%A3%CE%B9%CE%BA%CF%8C%CE%BA%CE%BF%CF%85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3%CE%B5%CF%89%CE%BB%CE%BF%CE%B3%CE%AF%CE%B1" TargetMode="External"/><Relationship Id="rId5" Type="http://schemas.openxmlformats.org/officeDocument/2006/relationships/hyperlink" Target="https://el.wikipedia.org/wiki/%CE%98%CE%AC%CE%BB%CE%B1%CF%83%CF%83%CE%B1" TargetMode="Externa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1%CF%83%CE%AF%CE%B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E%BF%CF%84%CE%B1%CE%BC%CF%8C%CF%82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.wikipedia.org/wiki/%CE%91%CF%81%CF%87%CE%B1%CE%AF%CE%B1_%CE%91%CE%AF%CE%B3%CF%85%CF%80%CF%84%CE%BF%CF%82" TargetMode="External"/><Relationship Id="rId4" Type="http://schemas.openxmlformats.org/officeDocument/2006/relationships/hyperlink" Target="https://el.wikipedia.org/wiki/%CE%91%CF%86%CF%81%CE%B9%CE%BA%CE%AE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E%BF%CF%84%CE%B1%CE%BC%CF%8C%CF%82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1%CF%84%CE%BB%CE%B1%CE%BD%CF%84%CE%B9%CE%BA%CF%8C%CF%82_%CE%A9%CE%BA%CE%B5%CE%B1%CE%BD%CF%8C%CF%82" TargetMode="External"/><Relationship Id="rId5" Type="http://schemas.openxmlformats.org/officeDocument/2006/relationships/hyperlink" Target="https://el.wikipedia.org/wiki/%CE%86%CE%BD%CE%B4%CE%B5%CE%B9%CF%82" TargetMode="External"/><Relationship Id="rId4" Type="http://schemas.openxmlformats.org/officeDocument/2006/relationships/hyperlink" Target="https://el.wikipedia.org/wiki/%CE%9D%CF%8C%CF%84%CE%B9%CE%B1_%CE%91%CE%BC%CE%B5%CF%81%CE%B9%CE%BA%CE%AE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E%BF%CF%84%CE%B1%CE%BC%CF%8C%CF%82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A%CF%8C%CE%BB%CF%80%CE%BF%CF%82_%CF%84%CE%BF%CF%85_%CE%9C%CE%B5%CE%BE%CE%B9%CE%BA%CE%BF%CF%8D" TargetMode="External"/><Relationship Id="rId5" Type="http://schemas.openxmlformats.org/officeDocument/2006/relationships/hyperlink" Target="https://el.wikipedia.org/w/index.php?title=%CE%9B%CE%AF%CE%BC%CE%BD%CE%B7_Itasca&amp;action=edit&amp;redlink=1" TargetMode="External"/><Relationship Id="rId4" Type="http://schemas.openxmlformats.org/officeDocument/2006/relationships/hyperlink" Target="https://el.wikipedia.org/wiki/%CE%91%CE%BC%CE%B5%CF%81%CE%B9%CE%BA%CE%AE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E%BF%CF%84%CE%B1%CE%BC%CF%8C%CF%82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.wikipedia.org/wiki/%CE%93%CE%B9%CE%B1%CE%BD%CE%B3%CE%BA%CF%84%CF%83%CE%AD" TargetMode="External"/><Relationship Id="rId4" Type="http://schemas.openxmlformats.org/officeDocument/2006/relationships/hyperlink" Target="https://el.wikipedia.org/wiki/%CE%91%CF%83%CE%AF%CE%B1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E%BF%CF%84%CE%B1%CE%BC%CF%8C%CF%82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D%CE%B5%CE%AF%CE%BB%CE%BF%CF%82" TargetMode="External"/><Relationship Id="rId5" Type="http://schemas.openxmlformats.org/officeDocument/2006/relationships/hyperlink" Target="https://el.wikipedia.org/wiki/%CE%A7%CE%B9%CE%BB%CE%B9%CF%8C%CE%BC%CE%B5%CF%84%CF%81%CE%BF" TargetMode="External"/><Relationship Id="rId4" Type="http://schemas.openxmlformats.org/officeDocument/2006/relationships/hyperlink" Target="https://el.wikipedia.org/wiki/%CE%91%CF%86%CF%81%CE%B9%CE%BA%CE%AE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A4%CE%B5%CF%84%CF%81%CE%B1%CE%B3%CF%89%CE%BD%CE%B9%CE%BA%CF%8C_%CF%87%CE%B9%CE%BB%CE%B9%CF%8C%CE%BC%CE%B5%CF%84%CF%81%CE%BF" TargetMode="External"/><Relationship Id="rId3" Type="http://schemas.openxmlformats.org/officeDocument/2006/relationships/hyperlink" Target="https://el.wikipedia.org/wiki/%CE%93%CE%B7" TargetMode="External"/><Relationship Id="rId7" Type="http://schemas.openxmlformats.org/officeDocument/2006/relationships/hyperlink" Target="https://el.wikipedia.org/wiki/%CE%9B%CE%B5%CE%BA%CE%AC%CE%BD%CE%B7_%CE%B1%CF%80%CE%BF%CF%81%CF%81%CE%BF%CE%AE%CF%82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A7%CE%B9%CE%BB%CE%B9%CF%8C%CE%BC%CE%B5%CF%84%CF%81%CE%BF" TargetMode="External"/><Relationship Id="rId5" Type="http://schemas.openxmlformats.org/officeDocument/2006/relationships/hyperlink" Target="https://el.wikipedia.org/wiki/%CE%A1%CF%89%CF%83%CE%AF%CE%B1" TargetMode="External"/><Relationship Id="rId4" Type="http://schemas.openxmlformats.org/officeDocument/2006/relationships/hyperlink" Target="https://el.wikipedia.org/wiki/%CE%A3%CE%B9%CE%B2%CE%B7%CF%81%CE%AF%CE%B1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1%CE%BC%CE%B5%CF%81%CE%B9%CE%BA%CE%A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.wikipedia.org/wiki/%CE%9C%CF%80%CE%B1%CF%87%CE%AC%CE%BC%CE%B5%CF%82" TargetMode="External"/><Relationship Id="rId4" Type="http://schemas.openxmlformats.org/officeDocument/2006/relationships/hyperlink" Target="https://el.wikipedia.org/wiki/%CE%A4%CE%B5%CF%84%CF%81%CE%B1%CE%B3%CF%89%CE%BD%CE%B9%CE%BA%CF%8C_%CF%87%CE%B9%CE%BB%CE%B9%CF%8C%CE%BC%CE%B5%CF%84%CF%81%CE%BF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E%BF%CF%84%CE%B1%CE%BC%CF%8C%CF%82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.wikipedia.org/wiki/%CE%9C%CE%B5%CF%83%CE%BF%CF%80%CE%BF%CF%84%CE%B1%CE%BC%CE%AF%CE%B1" TargetMode="External"/><Relationship Id="rId4" Type="http://schemas.openxmlformats.org/officeDocument/2006/relationships/hyperlink" Target="https://el.wikipedia.org/wiki/%CE%95%CF%85%CF%86%CF%81%CE%AC%CF%84%CE%B7%CF%82" TargetMode="Externa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E%B1%CE%BA%CE%B9%CF%83%CF%84%CE%AC%CE%BD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.wikipedia.org/wiki/%CE%99%CE%BD%CE%B4%CE%AF%CE%B1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E%BF%CF%84%CE%AC%CE%BC%CE%B9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C%CF%80%CE%B1%CE%BD%CE%B3%CE%BA%CE%BB%CE%B1%CE%BD%CF%84%CE%AD%CF%82" TargetMode="External"/><Relationship Id="rId5" Type="http://schemas.openxmlformats.org/officeDocument/2006/relationships/hyperlink" Target="https://el.wikipedia.org/wiki/%CE%99%CE%BD%CE%B4%CE%AF%CE%B1" TargetMode="External"/><Relationship Id="rId4" Type="http://schemas.openxmlformats.org/officeDocument/2006/relationships/hyperlink" Target="https://el.wikipedia.org/w/index.php?title=%CE%99%CE%BD%CE%B4%CE%B9%CE%BA%CE%AE_%CF%87%CE%B5%CF%81%CF%83%CF%8C%CE%BD%CE%B7%CF%83%CE%BF%CF%82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1%CF%83%CE%AF%CE%B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.wikipedia.org/wiki/%CE%99%CE%B4%CE%B5%CF%8C%CE%B3%CF%81%CE%B1%CE%BC%CE%BC%CE%B1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1%CF%89%CF%83%CE%AF%CE%B1" TargetMode="External"/><Relationship Id="rId7" Type="http://schemas.openxmlformats.org/officeDocument/2006/relationships/image" Target="../media/image7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hyperlink" Target="https://el.wikipedia.org/wiki/%CE%A3%CE%B9%CE%B2%CE%B7%CF%81%CE%AF%CE%B1" TargetMode="External"/><Relationship Id="rId4" Type="http://schemas.openxmlformats.org/officeDocument/2006/relationships/hyperlink" Target="https://el.wikipedia.org/wiki/%CE%93%CE%B7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1%CF%83%CE%AF%CE%B1" TargetMode="External"/><Relationship Id="rId7" Type="http://schemas.openxmlformats.org/officeDocument/2006/relationships/image" Target="../media/image74.jpeg"/><Relationship Id="rId2" Type="http://schemas.openxmlformats.org/officeDocument/2006/relationships/hyperlink" Target="https://el.wikipedia.org/wiki/%CE%A0%CE%BF%CF%84%CE%B1%CE%BC%CF%8C%CF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B%CE%B1%CF%8A%CE%BA%CE%AE_%CE%94%CE%B7%CE%BC%CE%BF%CE%BA%CF%81%CE%B1%CF%84%CE%AF%CE%B1_%CF%84%CE%B7%CF%82_%CE%9A%CE%AF%CE%BD%CE%B1%CF%82" TargetMode="External"/><Relationship Id="rId5" Type="http://schemas.openxmlformats.org/officeDocument/2006/relationships/image" Target="../media/image70.jpeg"/><Relationship Id="rId4" Type="http://schemas.openxmlformats.org/officeDocument/2006/relationships/hyperlink" Target="https://el.wikipedia.org/wiki/%CE%93%CE%B9%CE%B1%CE%BD%CE%B3%CE%BA%CF%84%CF%83%CE%AD" TargetMode="Externa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hyperlink" Target="https://el.wikipedia.org/wiki/%CE%98%CE%B9%CE%B2%CE%AD%CF%84" TargetMode="External"/><Relationship Id="rId7" Type="http://schemas.openxmlformats.org/officeDocument/2006/relationships/hyperlink" Target="https://el.wikipedia.org/wiki/%CE%9C%CF%80%CE%B1%CE%BD%CE%B3%CE%BA%CE%BB%CE%B1%CE%BD%CF%84%CE%AD%CF%82" TargetMode="External"/><Relationship Id="rId2" Type="http://schemas.openxmlformats.org/officeDocument/2006/relationships/hyperlink" Target="https://el.wikipedia.org/wiki/%CE%91%CF%83%CE%AF%CE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9%CE%BD%CE%B4%CE%AF%CE%B1" TargetMode="External"/><Relationship Id="rId5" Type="http://schemas.openxmlformats.org/officeDocument/2006/relationships/hyperlink" Target="https://el.wikipedia.org/wiki/%CE%9B%CE%94%CE%9A" TargetMode="External"/><Relationship Id="rId4" Type="http://schemas.openxmlformats.org/officeDocument/2006/relationships/image" Target="../media/image7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D%CE%BF%CF%84%CE%B9%CE%BF%CE%B1%CE%BD%CE%B1%CF%84%CE%BF%CE%BB%CE%B9%CE%BA%CE%AE_%CE%91%CF%83%CE%AF%CE%B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A%CE%AF%CE%BD%CE%B3%CE%BA%CF%83%CF%84%CE%BF%CE%B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 flipH="1">
            <a:off x="-3000396" y="0"/>
            <a:ext cx="3000396" cy="1894362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-4286312" y="4500570"/>
            <a:ext cx="6172200" cy="1371600"/>
          </a:xfrm>
        </p:spPr>
        <p:txBody>
          <a:bodyPr>
            <a:normAutofit/>
          </a:bodyPr>
          <a:lstStyle/>
          <a:p>
            <a:endParaRPr lang="el-GR" dirty="0" smtClean="0"/>
          </a:p>
        </p:txBody>
      </p:sp>
      <p:pic>
        <p:nvPicPr>
          <p:cNvPr id="1026" name="Picture 2" descr="C:\Documents and Settings\ΔΗΜΗΤΡΑ ΚΑΨΙΩΧΑ\Επιφάνεια εργασίας\Sky-Blue-Sky_zpsa456f7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" y="0"/>
            <a:ext cx="9144028" cy="68580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714348" y="357166"/>
            <a:ext cx="5143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ΕΡΓΑΣΙΑ ΣΤΟ ΜΑΘΗΜΑ ΤΗΣ ΓΕΩΓΡΑΦΙΑΣ</a:t>
            </a:r>
            <a:endParaRPr lang="el-G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ΔΗΜΗΤΡΑ ΚΑΨΙΩΧΑ\Επιφάνεια εργασίας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000240"/>
            <a:ext cx="2705100" cy="1685925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3500398" y="4429132"/>
            <a:ext cx="56436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r>
              <a:rPr lang="el-GR" sz="20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</a:t>
            </a:r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ΓΥΜΝΑΣΙΟ ΤΡΙΚΑΛΩΝ </a:t>
            </a:r>
          </a:p>
          <a:p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ΣΧΟΛΙΚΟ ΕΤΟΣ 1015-16</a:t>
            </a:r>
          </a:p>
          <a:p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ΜΑΘΗΤΡΙΑ ΚΑΨΙΩΧΑ ΔΗΜΗΤΡΑ</a:t>
            </a:r>
          </a:p>
          <a:p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ΥΠΕΥΘΥΝΟΣ ΚΑΘΗΓΗΤΗΣ </a:t>
            </a:r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ΜΠΟΥΛΟΓΕΩΡΓΟΣ </a:t>
            </a:r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ΣΤΕΦΑΝΟΣ</a:t>
            </a:r>
          </a:p>
        </p:txBody>
      </p:sp>
    </p:spTree>
  </p:cSld>
  <p:clrMapOvr>
    <a:masterClrMapping/>
  </p:clrMapOvr>
  <p:transition advTm="25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49 -0.30428 L 0.02135 0.029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4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 descr="C:\Documents and Settings\ΔΗΜΗΤΡΑ ΚΑΨΙΩΧΑ\Επιφάνεια εργασίας\αρχείο λήψης (7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9843" y="0"/>
            <a:ext cx="9163844" cy="6858000"/>
          </a:xfrm>
          <a:prstGeom prst="rect">
            <a:avLst/>
          </a:prstGeom>
          <a:noFill/>
        </p:spPr>
      </p:pic>
      <p:sp>
        <p:nvSpPr>
          <p:cNvPr id="6" name="5 - Κατακόρυφος πάπυρος"/>
          <p:cNvSpPr/>
          <p:nvPr/>
        </p:nvSpPr>
        <p:spPr>
          <a:xfrm>
            <a:off x="4929190" y="285728"/>
            <a:ext cx="3000396" cy="3429024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 ΚΥΠΡΟΣ</a:t>
            </a:r>
          </a:p>
          <a:p>
            <a:pPr algn="ctr"/>
            <a:r>
              <a:rPr lang="el-GR" sz="2000" dirty="0" smtClean="0"/>
              <a:t>Η</a:t>
            </a:r>
            <a:r>
              <a:rPr lang="el-GR" sz="2000" dirty="0"/>
              <a:t> </a:t>
            </a:r>
            <a:r>
              <a:rPr lang="el-GR" sz="2000" b="1" dirty="0" smtClean="0"/>
              <a:t>Κύπρος </a:t>
            </a:r>
            <a:r>
              <a:rPr lang="el-GR" sz="2000" dirty="0" smtClean="0"/>
              <a:t>, </a:t>
            </a:r>
            <a:r>
              <a:rPr lang="el-GR" sz="2000" dirty="0"/>
              <a:t> είναι ανεξάρτητη </a:t>
            </a:r>
            <a:r>
              <a:rPr lang="el-GR" sz="2000" dirty="0">
                <a:hlinkClick r:id="rId3" tooltip="Νησιωτικό κράτος"/>
              </a:rPr>
              <a:t>νησιωτική χώρα</a:t>
            </a:r>
            <a:r>
              <a:rPr lang="el-GR" sz="2000" dirty="0"/>
              <a:t> της ανατολικής </a:t>
            </a:r>
            <a:r>
              <a:rPr lang="el-GR" sz="2000" dirty="0">
                <a:hlinkClick r:id="rId4" tooltip="Μεσόγειος"/>
              </a:rPr>
              <a:t>Μεσογείου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</p:cSld>
  <p:clrMapOvr>
    <a:masterClrMapping/>
  </p:clrMapOvr>
  <p:transition advTm="4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3" name="Picture 3" descr="C:\Documents and Settings\ΔΗΜΗΤΡΑ ΚΑΨΙΩΧΑ\Επιφάνεια εργασίας\αρχείο λήψης (1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1783" y="0"/>
            <a:ext cx="9155783" cy="6858000"/>
          </a:xfrm>
          <a:prstGeom prst="rect">
            <a:avLst/>
          </a:prstGeom>
          <a:noFill/>
        </p:spPr>
      </p:pic>
      <p:sp>
        <p:nvSpPr>
          <p:cNvPr id="7" name="6 - Οριζόντιος πάπυρος"/>
          <p:cNvSpPr/>
          <p:nvPr/>
        </p:nvSpPr>
        <p:spPr>
          <a:xfrm>
            <a:off x="3714744" y="0"/>
            <a:ext cx="4714908" cy="471488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ΚΟΜΟΡΕΣ</a:t>
            </a:r>
          </a:p>
          <a:p>
            <a:pPr algn="ct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Οι</a:t>
            </a: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Κομόρες </a:t>
            </a: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επίσημα</a:t>
            </a: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Ένωση των Κομορών </a:t>
            </a: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είναι </a:t>
            </a: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ένα ηφαιστειογενές σύμπλεγμα τριών νήσων που αποτελούν ομώνυμο αρχιπέλαγος και σήμερα ανεξάρτητη χώρα </a:t>
            </a:r>
          </a:p>
        </p:txBody>
      </p:sp>
    </p:spTree>
  </p:cSld>
  <p:clrMapOvr>
    <a:masterClrMapping/>
  </p:clrMapOvr>
  <p:transition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 descr="C:\Documents and Settings\ΔΗΜΗΤΡΑ ΚΑΨΙΩΧΑ\Επιφάνεια εργασίας\images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7134" y="0"/>
            <a:ext cx="9191134" cy="6858000"/>
          </a:xfrm>
          <a:prstGeom prst="rect">
            <a:avLst/>
          </a:prstGeom>
          <a:noFill/>
        </p:spPr>
      </p:pic>
      <p:sp>
        <p:nvSpPr>
          <p:cNvPr id="5" name="4 - Διπλωμένη γωνία"/>
          <p:cNvSpPr/>
          <p:nvPr/>
        </p:nvSpPr>
        <p:spPr>
          <a:xfrm>
            <a:off x="500034" y="214290"/>
            <a:ext cx="3214710" cy="3429024"/>
          </a:xfrm>
          <a:prstGeom prst="foldedCorner">
            <a:avLst>
              <a:gd name="adj" fmla="val 2459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ΚΙΡΙΜΠΑΤΙ</a:t>
            </a:r>
          </a:p>
          <a:p>
            <a:pPr algn="ctr"/>
            <a:r>
              <a:rPr lang="el-GR" sz="2000" dirty="0" smtClean="0"/>
              <a:t>Το</a:t>
            </a:r>
            <a:r>
              <a:rPr lang="el-GR" sz="2000" dirty="0"/>
              <a:t> </a:t>
            </a:r>
            <a:r>
              <a:rPr lang="el-GR" sz="2000" b="1" dirty="0"/>
              <a:t>Κιριμπάτι</a:t>
            </a:r>
            <a:r>
              <a:rPr lang="el-GR" sz="2000" dirty="0"/>
              <a:t> </a:t>
            </a:r>
            <a:r>
              <a:rPr lang="el-GR" sz="2000" baseline="30000" dirty="0"/>
              <a:t>,</a:t>
            </a:r>
            <a:r>
              <a:rPr lang="el-GR" sz="2000" dirty="0" smtClean="0"/>
              <a:t>επίσημα</a:t>
            </a:r>
            <a:r>
              <a:rPr lang="el-GR" sz="2000" dirty="0"/>
              <a:t> </a:t>
            </a:r>
            <a:r>
              <a:rPr lang="el-GR" sz="2000" b="1" dirty="0"/>
              <a:t>Δημοκρατία του Κιριμπάτι</a:t>
            </a:r>
            <a:r>
              <a:rPr lang="el-GR" sz="2000" dirty="0"/>
              <a:t>, είναι νησιωτική χώρα που συμπεριλαμβάνει 33 νησιά και ανήκει </a:t>
            </a:r>
            <a:r>
              <a:rPr lang="el-GR" sz="2000" dirty="0" smtClean="0"/>
              <a:t>στην </a:t>
            </a:r>
            <a:r>
              <a:rPr lang="el-GR" sz="2000" dirty="0" smtClean="0">
                <a:hlinkClick r:id="rId3" tooltip="Ωκεανία"/>
              </a:rPr>
              <a:t>Ωκεανία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</p:cSld>
  <p:clrMapOvr>
    <a:masterClrMapping/>
  </p:clrMapOvr>
  <p:transition advTm="4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 descr="C:\Documents and Settings\ΔΗΜΗΤΡΑ ΚΑΨΙΩΧΑ\Επιφάνεια εργασίας\αρχείο λήψης (1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08625" y="0"/>
            <a:ext cx="9252625" cy="6858000"/>
          </a:xfrm>
          <a:prstGeom prst="rect">
            <a:avLst/>
          </a:prstGeom>
          <a:noFill/>
        </p:spPr>
      </p:pic>
      <p:sp>
        <p:nvSpPr>
          <p:cNvPr id="5" name="4 - Διάγραμμα ροής: Διάτρητη ταινία"/>
          <p:cNvSpPr/>
          <p:nvPr/>
        </p:nvSpPr>
        <p:spPr>
          <a:xfrm>
            <a:off x="214282" y="0"/>
            <a:ext cx="4071966" cy="30003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/>
              <a:t>ΣΕΥΧΕΛΕΣ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/>
              <a:t>Οι </a:t>
            </a:r>
            <a:r>
              <a:rPr lang="el-GR" sz="2000" b="1" dirty="0" smtClean="0"/>
              <a:t>Σεϋχέλλες</a:t>
            </a:r>
            <a:r>
              <a:rPr lang="el-GR" sz="2000" dirty="0" smtClean="0"/>
              <a:t> ,είναι νησιωτικό κράτος του </a:t>
            </a:r>
            <a:r>
              <a:rPr lang="el-GR" sz="2000" dirty="0" smtClean="0">
                <a:hlinkClick r:id="rId3" tooltip="Ινδικός Ωκεανός"/>
              </a:rPr>
              <a:t>Ινδικού ωκεανού</a:t>
            </a:r>
            <a:r>
              <a:rPr lang="el-GR" sz="2000" dirty="0" smtClean="0"/>
              <a:t>, που αποτελείται από γύρω στα 115 νησιά με πρωτεύουσα τη </a:t>
            </a:r>
            <a:r>
              <a:rPr lang="el-GR" sz="2000" dirty="0" smtClean="0">
                <a:hlinkClick r:id="rId4" tooltip="Βικτώρια (Σεϋχέλλες)"/>
              </a:rPr>
              <a:t>Βικτώρια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Tm="4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6626" name="Picture 2" descr="C:\Documents and Settings\ΔΗΜΗΤΡΑ ΚΑΨΙΩΧΑ\Επιφάνεια εργασίας\αρχείο λήψης (9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0645" y="0"/>
            <a:ext cx="9174645" cy="6858000"/>
          </a:xfrm>
          <a:prstGeom prst="rect">
            <a:avLst/>
          </a:prstGeom>
          <a:noFill/>
        </p:spPr>
      </p:pic>
      <p:sp>
        <p:nvSpPr>
          <p:cNvPr id="6" name="5 - Επεξήγηση με σύννεφο"/>
          <p:cNvSpPr/>
          <p:nvPr/>
        </p:nvSpPr>
        <p:spPr>
          <a:xfrm>
            <a:off x="4929190" y="214290"/>
            <a:ext cx="4000496" cy="2857520"/>
          </a:xfrm>
          <a:prstGeom prst="cloudCallout">
            <a:avLst>
              <a:gd name="adj1" fmla="val -50056"/>
              <a:gd name="adj2" fmla="val 81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ΜΑΛΤΑ</a:t>
            </a:r>
          </a:p>
          <a:p>
            <a:pPr algn="ctr"/>
            <a:r>
              <a:rPr lang="el-GR" sz="2000" dirty="0" smtClean="0"/>
              <a:t>Η</a:t>
            </a:r>
            <a:r>
              <a:rPr lang="el-GR" sz="2000" dirty="0"/>
              <a:t> </a:t>
            </a:r>
            <a:r>
              <a:rPr lang="el-GR" sz="2000" b="1" dirty="0" smtClean="0"/>
              <a:t>Μάλτα</a:t>
            </a:r>
            <a:r>
              <a:rPr lang="el-GR" sz="2000" dirty="0" smtClean="0"/>
              <a:t>, </a:t>
            </a:r>
            <a:r>
              <a:rPr lang="el-GR" sz="2000" dirty="0"/>
              <a:t>είναι ένα μικρό και πυκνοκατοικημένο </a:t>
            </a:r>
            <a:r>
              <a:rPr lang="el-GR" sz="2000" dirty="0">
                <a:hlinkClick r:id="rId3" tooltip="Νησιωτικό κράτος"/>
              </a:rPr>
              <a:t>νησιωτικό κράτος</a:t>
            </a:r>
            <a:r>
              <a:rPr lang="el-GR" sz="2000" dirty="0"/>
              <a:t> που αποτελείται από ένα </a:t>
            </a:r>
            <a:r>
              <a:rPr lang="el-GR" sz="2000" dirty="0" smtClean="0">
                <a:hlinkClick r:id="rId4" tooltip="Αρχιπέλαγος"/>
              </a:rPr>
              <a:t>αρχιπέλαγος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</p:cSld>
  <p:clrMapOvr>
    <a:masterClrMapping/>
  </p:clrMapOvr>
  <p:transition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Documents and Settings\ΔΗΜΗΤΡΑ ΚΑΨΙΩΧΑ\Επιφάνεια εργασίας\αρχείο λήψης (10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714488"/>
            <a:ext cx="5107817" cy="4714908"/>
          </a:xfrm>
          <a:prstGeom prst="rect">
            <a:avLst/>
          </a:prstGeom>
          <a:noFill/>
        </p:spPr>
      </p:pic>
      <p:sp>
        <p:nvSpPr>
          <p:cNvPr id="6" name="5 - Ελλειψοειδής επεξήγηση"/>
          <p:cNvSpPr/>
          <p:nvPr/>
        </p:nvSpPr>
        <p:spPr>
          <a:xfrm>
            <a:off x="357158" y="571480"/>
            <a:ext cx="3000396" cy="3429024"/>
          </a:xfrm>
          <a:prstGeom prst="wedgeEllipseCallout">
            <a:avLst>
              <a:gd name="adj1" fmla="val 80135"/>
              <a:gd name="adj2" fmla="val 38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 smtClean="0"/>
          </a:p>
          <a:p>
            <a:pPr algn="ctr"/>
            <a:endParaRPr lang="el-GR" sz="1400" dirty="0" smtClean="0"/>
          </a:p>
          <a:p>
            <a:pPr algn="ctr"/>
            <a:endParaRPr lang="el-GR" sz="1400" dirty="0" smtClean="0"/>
          </a:p>
          <a:p>
            <a:pPr algn="ctr"/>
            <a:endParaRPr lang="el-GR" sz="1400" dirty="0" smtClean="0"/>
          </a:p>
          <a:p>
            <a:pPr algn="ctr"/>
            <a:endParaRPr lang="el-GR" sz="1400" dirty="0" smtClean="0"/>
          </a:p>
          <a:p>
            <a:pPr algn="ctr"/>
            <a:endParaRPr lang="el-GR" sz="1400" dirty="0" smtClean="0"/>
          </a:p>
          <a:p>
            <a:pPr algn="ctr"/>
            <a:endParaRPr lang="el-GR" sz="1400" dirty="0" smtClean="0"/>
          </a:p>
          <a:p>
            <a:pPr algn="ctr"/>
            <a:r>
              <a:rPr lang="el-GR" sz="1400" b="1" u="sng" dirty="0" smtClean="0"/>
              <a:t>ΣΗΜΕΙΩΣΗ</a:t>
            </a:r>
          </a:p>
          <a:p>
            <a:pPr algn="ctr"/>
            <a:r>
              <a:rPr lang="el-GR" sz="1400" dirty="0" smtClean="0"/>
              <a:t>ΤΑ ΝΗΣΙΩΤΙΚΑ ΚΡΑΤΗ ΑΠΟΤΕΛΟΥΝΤΑΙ ΑΠΌ ΈΝΑ Η ΠΕΡΙΣΣΟΤΕΡΑ ΝΗΣΙΑ ΚΑΙ ΔΙΑΦΕΡΟΥΝ ΜΕΤΑΞΥ ΤΟΥΣ ΣΕ ΕΚΤΑΣΗ, ΑΛΛΑ ΚΑΙ ΩΣ ΠΡΟΣ ΤΗΝ ΟΙΚΟΝΟΜΙΚΗ ΤΟΥΣ ΑΝΑΠΤΥΞΗ!!!!!</a:t>
            </a:r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/>
          </a:p>
        </p:txBody>
      </p:sp>
      <p:sp>
        <p:nvSpPr>
          <p:cNvPr id="8" name="7 - Αστέρι 5 ακτινών"/>
          <p:cNvSpPr/>
          <p:nvPr/>
        </p:nvSpPr>
        <p:spPr>
          <a:xfrm>
            <a:off x="1000100" y="785794"/>
            <a:ext cx="357190" cy="2857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flipH="1">
            <a:off x="-2714676" y="2357430"/>
            <a:ext cx="2143140" cy="2053590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Documents and Settings\ΔΗΜΗΤΡΑ ΚΑΨΙΩΧΑ\Επιφάνεια εργασίας\αρχείο λήψης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1" y="0"/>
            <a:ext cx="9137850" cy="68580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357686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</a:rPr>
              <a:t>ΙΑΠΩΝΙΑ ΈΝΑ ΠΟΛΎ ΟΡΕΙΝΟ ΝΗΣΙΩΤΙΚΟ ΚΡΑΤΟΣ</a:t>
            </a:r>
            <a:endParaRPr lang="el-GR" sz="240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ΛΙΓΑ ΛΟΓΙΑ ΚΑΙ ΑΞΙΟΘΕΑΤΑ…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advTm="2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7467600" cy="48737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3 - Διάγραμμα ροής: Εσωτερική αποθήκευση"/>
          <p:cNvSpPr/>
          <p:nvPr/>
        </p:nvSpPr>
        <p:spPr>
          <a:xfrm>
            <a:off x="1214414" y="1000108"/>
            <a:ext cx="6572264" cy="4572032"/>
          </a:xfrm>
          <a:prstGeom prst="flowChartInternalStora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endParaRPr lang="el-GR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074" name="Picture 2" descr="C:\Documents and Settings\ΔΗΜΗΤΡΑ ΚΑΨΙΩΧΑ\Επιφάνεια εργασίας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3050"/>
            <a:ext cx="5660222" cy="4071966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2214546" y="1285860"/>
            <a:ext cx="5429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ΙΑΠΩΝΙΑ</a:t>
            </a:r>
          </a:p>
          <a:p>
            <a:pPr algn="ctr"/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Η </a:t>
            </a:r>
            <a:r>
              <a:rPr lang="el-GR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Ιαπωνία 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είναι χώρα της Ανατολικής 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hlinkClick r:id="rId3" tooltip="Ασία"/>
              </a:rPr>
              <a:t>Ασίας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. Αποκαλείται από τους κατοίκους της </a:t>
            </a:r>
            <a:r>
              <a:rPr lang="el-GR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Νιχόν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και το όνομά της είναι συνδυασμός δύο 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hlinkClick r:id="rId4" tooltip="Ιδεόγραμμα"/>
              </a:rPr>
              <a:t>ιδεογραμμάτων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, που σημαίνουν </a:t>
            </a:r>
            <a:r>
              <a:rPr lang="el-GR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ήλιος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 και </a:t>
            </a:r>
            <a:r>
              <a:rPr lang="el-GR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αρχή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 αντίστοιχα. Είναι γνωστή επίσης ως </a:t>
            </a:r>
            <a:r>
              <a:rPr lang="el-GR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Χώρα του Ανατέλλοντος Ηλίου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. Εκτείνεται σε μεγάλο μέρος του Ιαπωνικού Αρχιπελάγους, στον βορειοδυτικό 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hlinkClick r:id="rId5" tooltip="Ειρηνικός Ωκεανός"/>
              </a:rPr>
              <a:t>Ειρηνικό ωκεανό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 και κατά μήκος των ακτών της 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hlinkClick r:id="rId6" tooltip="Ρωσία"/>
              </a:rPr>
              <a:t>Ρωσίας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 και της 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hlinkClick r:id="rId7" tooltip="Κορέα (περιοχή)"/>
              </a:rPr>
              <a:t>Κορέας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, από τις οποίες χωρίζεται από τη Θάλασσα της Ιαπωνίας. Αποτελείται από τέσσερα μεγάλα νησιά, </a:t>
            </a:r>
            <a:r>
              <a:rPr lang="el-GR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hlinkClick r:id="rId8" tooltip="Χοκκάιντο"/>
              </a:rPr>
              <a:t>Χοκκάιντο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, 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hlinkClick r:id="rId9" tooltip="Σικόκου"/>
              </a:rPr>
              <a:t>Σικόκου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, </a:t>
            </a:r>
            <a:r>
              <a:rPr lang="el-GR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hlinkClick r:id="rId10" tooltip="Κιούσου"/>
              </a:rPr>
              <a:t>Κιούσου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 και 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hlinkClick r:id="rId11" tooltip="Χονσού"/>
              </a:rPr>
              <a:t>Χονσού</a:t>
            </a:r>
            <a:r>
              <a:rPr lang="el-GR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, τα οποία συνοδεύονται επίσης από χιλιάδες μικρότερα.</a:t>
            </a:r>
            <a:endParaRPr lang="el-GR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advTm="4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ΜΙΑ ΒΟΛΤΑ ΣΤΑ ΠΑΡΚΑ ΤΗΣ…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advTm="2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-3643370" y="2857496"/>
            <a:ext cx="2928958" cy="189436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Documents and Settings\ΔΗΜΗΤΡΑ ΚΑΨΙΩΧΑ\Επιφάνεια εργασίας\αρχείο λήψης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- Ραβδωτό δεξιό βέλος"/>
          <p:cNvSpPr/>
          <p:nvPr/>
        </p:nvSpPr>
        <p:spPr>
          <a:xfrm>
            <a:off x="5214910" y="0"/>
            <a:ext cx="3929090" cy="2556334"/>
          </a:xfrm>
          <a:prstGeom prst="stripedRigh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ΒΟΥΤΙΑ ΣΤΟΥΣ ΩΚΕΑΝΟΥΣ</a:t>
            </a:r>
            <a:endParaRPr lang="el-G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382 -0.02081 L -0.52934 -0.0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Documents and Settings\ΔΗΜΗΤΡΑ ΚΑΨΙΩΧΑ\Επιφάνεια εργασίας\1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Documents and Settings\ΔΗΜΗΤΡΑ ΚΑΨΙΩΧΑ\Επιφάνεια εργασίας\2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8204" y="0"/>
            <a:ext cx="921220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C:\Documents and Settings\ΔΗΜΗΤΡΑ ΚΑΨΙΩΧΑ\Επιφάνεια εργασίας\6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17523" y="0"/>
            <a:ext cx="926152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ΜΙΑ ΜΑΤΙΑ ΣΤΟΥΣ ΔΙΑΦΟΡΟΥΣ ΚΗΠΟΥΣ ΚΑΙ ΛΙΜΝΕΣ ΤΗΣ ΙΑΠΩΝΙΑΣ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advTm="2000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 descr="C:\Documents and Settings\ΔΗΜΗΤΡΑ ΚΑΨΙΩΧΑ\Επιφάνεια εργασίας\kuracuegarden1-150x1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8" cy="3571876"/>
          </a:xfrm>
          <a:prstGeom prst="rect">
            <a:avLst/>
          </a:prstGeom>
          <a:noFill/>
        </p:spPr>
      </p:pic>
      <p:pic>
        <p:nvPicPr>
          <p:cNvPr id="8195" name="Picture 3" descr="C:\Documents and Settings\ΔΗΜΗΤΡΑ ΚΑΨΙΩΧΑ\Επιφάνεια εργασίας\kuracuegarden3-150x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4286248" cy="3286124"/>
          </a:xfrm>
          <a:prstGeom prst="rect">
            <a:avLst/>
          </a:prstGeom>
          <a:noFill/>
        </p:spPr>
      </p:pic>
      <p:pic>
        <p:nvPicPr>
          <p:cNvPr id="8196" name="Picture 4" descr="C:\Documents and Settings\ΔΗΜΗΤΡΑ ΚΑΨΙΩΧΑ\Επιφάνεια εργασίας\kuracuegarden2-150x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0"/>
            <a:ext cx="4857752" cy="3643314"/>
          </a:xfrm>
          <a:prstGeom prst="rect">
            <a:avLst/>
          </a:prstGeom>
          <a:noFill/>
        </p:spPr>
      </p:pic>
      <p:pic>
        <p:nvPicPr>
          <p:cNvPr id="8197" name="Picture 5" descr="C:\Documents and Settings\ΔΗΜΗΤΡΑ ΚΑΨΙΩΧΑ\Επιφάνεια εργασίας\kuracuegarden9-150x1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500438"/>
            <a:ext cx="4857752" cy="3428992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 descr="C:\Documents and Settings\ΔΗΜΗΤΡΑ ΚΑΨΙΩΧΑ\Επιφάνεια εργασίας\images (5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1783" y="0"/>
            <a:ext cx="915578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5984" y="2928934"/>
            <a:ext cx="6172200" cy="2053590"/>
          </a:xfrm>
        </p:spPr>
        <p:txBody>
          <a:bodyPr/>
          <a:lstStyle/>
          <a:p>
            <a:r>
              <a:rPr lang="el-GR" dirty="0" smtClean="0"/>
              <a:t>Άλλα αξιοθέατα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advTm="2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 descr="C:\Documents and Settings\ΔΗΜΗΤΡΑ ΚΑΨΙΩΧΑ\Επιφάνεια εργασίας\images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00" y="0"/>
            <a:ext cx="91249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 descr="C:\Documents and Settings\ΔΗΜΗΤΡΑ ΚΑΨΙΩΧΑ\Επιφάνεια εργασίας\images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Documents and Settings\ΔΗΜΗΤΡΑ ΚΑΨΙΩΧΑ\Επιφάνεια εργασίας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0930" y="0"/>
            <a:ext cx="929493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1" name="Picture 3" descr="C:\Documents and Settings\ΔΗΜΗΤΡΑ ΚΑΨΙΩΧΑ\Επιφάνεια εργασίας\αρχείο λήψης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00" y="0"/>
            <a:ext cx="9124900" cy="6858000"/>
          </a:xfrm>
          <a:prstGeom prst="rect">
            <a:avLst/>
          </a:prstGeom>
          <a:noFill/>
        </p:spPr>
      </p:pic>
      <p:pic>
        <p:nvPicPr>
          <p:cNvPr id="8" name="Picture 2" descr="C:\Documents and Settings\ΔΗΜΗΤΡΑ ΚΑΨΙΩΧΑ\Επιφάνεια εργασίας\αρχείο λήψης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4137701" cy="2928934"/>
          </a:xfrm>
          <a:prstGeom prst="rect">
            <a:avLst/>
          </a:prstGeom>
          <a:noFill/>
        </p:spPr>
      </p:pic>
      <p:pic>
        <p:nvPicPr>
          <p:cNvPr id="2052" name="Picture 4" descr="C:\Documents and Settings\ΔΗΜΗΤΡΑ ΚΑΨΙΩΧΑ\Επιφάνεια εργασίας\Continental_shelf_g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2484" y="3714752"/>
            <a:ext cx="5001516" cy="2857520"/>
          </a:xfrm>
          <a:prstGeom prst="rect">
            <a:avLst/>
          </a:prstGeom>
          <a:noFill/>
        </p:spPr>
      </p:pic>
      <p:sp>
        <p:nvSpPr>
          <p:cNvPr id="10" name="9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00298" y="0"/>
            <a:ext cx="3786214" cy="335756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Η </a:t>
            </a:r>
            <a:r>
              <a:rPr lang="el-GR" b="1" dirty="0" smtClean="0"/>
              <a:t>Υφαλοκρηπίδα</a:t>
            </a:r>
            <a:r>
              <a:rPr lang="el-GR" dirty="0" smtClean="0"/>
              <a:t> είναι τμήμα του παράκτιου βυθού της </a:t>
            </a:r>
            <a:r>
              <a:rPr lang="el-GR" dirty="0" smtClean="0">
                <a:hlinkClick r:id="rId5" tooltip="Θάλασσα"/>
              </a:rPr>
              <a:t>θάλασσας</a:t>
            </a:r>
            <a:r>
              <a:rPr lang="el-GR" dirty="0" smtClean="0"/>
              <a:t>. Ο ορισμός της κατά τη </a:t>
            </a:r>
            <a:r>
              <a:rPr lang="el-GR" dirty="0" smtClean="0">
                <a:hlinkClick r:id="rId6" tooltip="Γεωλογία"/>
              </a:rPr>
              <a:t>γεωλογία</a:t>
            </a:r>
            <a:r>
              <a:rPr lang="el-GR" dirty="0" smtClean="0"/>
              <a:t> είναι το τμήμα το οποίο αποτελεί την ομαλή προέκταση της ακτής κάτω από την επιφάνεια της θάλασσας ως το σημείο στο οποίο αυτή διακόπτεται απότομα.</a:t>
            </a:r>
          </a:p>
          <a:p>
            <a:endParaRPr lang="el-GR" dirty="0"/>
          </a:p>
        </p:txBody>
      </p:sp>
    </p:spTree>
  </p:cSld>
  <p:clrMapOvr>
    <a:masterClrMapping/>
  </p:clrMapOvr>
  <p:transition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Documents and Settings\ΔΗΜΗΤΡΑ ΚΑΨΙΩΧΑ\Επιφάνεια εργασίας\images (6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68411" y="0"/>
            <a:ext cx="931241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ταυτότητα </a:t>
            </a:r>
            <a:r>
              <a:rPr lang="el-GR" dirty="0" err="1" smtClean="0"/>
              <a:t>τηΣ</a:t>
            </a:r>
            <a:r>
              <a:rPr lang="el-GR" dirty="0" smtClean="0"/>
              <a:t> </a:t>
            </a:r>
            <a:r>
              <a:rPr lang="el-GR" dirty="0" err="1" smtClean="0"/>
              <a:t>ιαπωνίασ</a:t>
            </a:r>
            <a:r>
              <a:rPr lang="el-GR" dirty="0" smtClean="0"/>
              <a:t> και η σημαία </a:t>
            </a:r>
            <a:r>
              <a:rPr lang="el-GR" dirty="0" err="1" smtClean="0"/>
              <a:t>τησ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Documents and Settings\ΔΗΜΗΤΡΑ ΚΑΨΙΩΧΑ\Επιφάνεια εργασίας\japa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14326" y="0"/>
            <a:ext cx="925832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Documents and Settings\ΔΗΜΗΤΡΑ ΚΑΨΙΩΧΑ\Επιφάνεια εργασίας\images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09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cut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Documents and Settings\ΔΗΜΗΤΡΑ ΚΑΨΙΩΧΑ\Επιφάνεια εργασίας\αρχείο λήψη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8656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cover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Ιαπωνική αυτοκινητοβιομηχανία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advTm="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714348" y="1285860"/>
            <a:ext cx="6000792" cy="4357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2" descr="C:\Documents and Settings\ΔΗΜΗΤΡΑ ΚΑΨΙΩΧΑ\Επιφάνεια εργασίας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5715040" cy="3959606"/>
          </a:xfrm>
          <a:prstGeom prst="rect">
            <a:avLst/>
          </a:prstGeom>
          <a:noFill/>
        </p:spPr>
      </p:pic>
      <p:sp>
        <p:nvSpPr>
          <p:cNvPr id="7" name="6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7467600" cy="487375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7" name="Picture 3" descr="C:\Documents and Settings\ΔΗΜΗΤΡΑ ΚΑΨΙΩΧΑ\Επιφάνεια εργασίας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500570"/>
            <a:ext cx="2953636" cy="2008907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cover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Στρογγύλεμα διαγώνιας γωνίας του ορθογωνίου"/>
          <p:cNvSpPr/>
          <p:nvPr/>
        </p:nvSpPr>
        <p:spPr>
          <a:xfrm>
            <a:off x="2000232" y="1428736"/>
            <a:ext cx="5143536" cy="3857652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 descr="C:\Documents and Settings\ΔΗΜΗΤΡΑ ΚΑΨΙΩΧΑ\Επιφάνεια εργασίας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57364"/>
            <a:ext cx="4492144" cy="3071834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Κύβος"/>
          <p:cNvSpPr/>
          <p:nvPr/>
        </p:nvSpPr>
        <p:spPr>
          <a:xfrm>
            <a:off x="1285852" y="1214422"/>
            <a:ext cx="5929354" cy="3930796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2" descr="C:\Documents and Settings\ΔΗΜΗΤΡΑ ΚΑΨΙΩΧΑ\Επιφάνεια εργασίας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85992"/>
            <a:ext cx="4470323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Επεξήγηση με γραμμή 3 (χωρίς περίγραμμα)"/>
          <p:cNvSpPr/>
          <p:nvPr/>
        </p:nvSpPr>
        <p:spPr>
          <a:xfrm>
            <a:off x="1643042" y="1428736"/>
            <a:ext cx="5286412" cy="3500462"/>
          </a:xfrm>
          <a:prstGeom prst="callout3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8" name="Picture 2" descr="C:\Documents and Settings\ΔΗΜΗΤΡΑ ΚΑΨΙΩΧΑ\Επιφάνεια εργασίας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4714908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ΝΗΣΙΩΤΙΚΑ ΚΡΑΤΗ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560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005">
                <a:tc>
                  <a:txBody>
                    <a:bodyPr/>
                    <a:lstStyle/>
                    <a:p>
                      <a:r>
                        <a:rPr lang="el-GR" dirty="0" smtClean="0"/>
                        <a:t>ΟΝΟΜΑΣΙΑ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ΩΚΕΑΝΟΣ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ΑΡΙΘΜΟΣ ΝΗΣΙΩΝ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ΕΚΤΑΣΗ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249">
                <a:tc>
                  <a:txBody>
                    <a:bodyPr/>
                    <a:lstStyle/>
                    <a:p>
                      <a:r>
                        <a:rPr lang="el-GR" dirty="0" smtClean="0"/>
                        <a:t>ΙΝΔΟΝΗΣΙΑ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ΙΝΔΙΚΟΣ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13.677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1.919.440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249">
                <a:tc>
                  <a:txBody>
                    <a:bodyPr/>
                    <a:lstStyle/>
                    <a:p>
                      <a:r>
                        <a:rPr lang="el-GR" dirty="0" smtClean="0"/>
                        <a:t> ΜΠΑΧΑΜΕΣ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ΑΤΛΑΝΙΚΟΣ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1.000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13.880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249">
                <a:tc>
                  <a:txBody>
                    <a:bodyPr/>
                    <a:lstStyle/>
                    <a:p>
                      <a:r>
                        <a:rPr lang="el-GR" dirty="0" smtClean="0"/>
                        <a:t>ΙΑΠΩΝΙΑ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ΕΙΡΗΝΙΚΟΣ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3.500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377.944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428">
                <a:tc>
                  <a:txBody>
                    <a:bodyPr/>
                    <a:lstStyle/>
                    <a:p>
                      <a:r>
                        <a:rPr lang="el-GR" dirty="0" smtClean="0"/>
                        <a:t>ΦΙΛΙΠΠΙΝΕΣ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ΕΙΡΗΝΙΚΟΣ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7.100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300.000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249">
                <a:tc>
                  <a:txBody>
                    <a:bodyPr/>
                    <a:lstStyle/>
                    <a:p>
                      <a:r>
                        <a:rPr lang="el-GR" dirty="0" smtClean="0"/>
                        <a:t>ΤΖΑΜΑΙΚΑ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ΑΤΛΑΝΤΙΚΟΣ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10.991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249">
                <a:tc>
                  <a:txBody>
                    <a:bodyPr/>
                    <a:lstStyle/>
                    <a:p>
                      <a:r>
                        <a:rPr lang="el-GR" dirty="0" smtClean="0"/>
                        <a:t>ΚΥΠΡΟΣ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ΑΤΛΑΝΤΙΚΟΣ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9.251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249">
                <a:tc>
                  <a:txBody>
                    <a:bodyPr/>
                    <a:lstStyle/>
                    <a:p>
                      <a:r>
                        <a:rPr lang="el-GR" dirty="0" smtClean="0"/>
                        <a:t>ΚΟΜΟΡΕΣ</a:t>
                      </a:r>
                    </a:p>
                    <a:p>
                      <a:r>
                        <a:rPr lang="el-GR" dirty="0" smtClean="0"/>
                        <a:t>ΚΙΡΙΜΠΑΤΙ</a:t>
                      </a:r>
                    </a:p>
                    <a:p>
                      <a:r>
                        <a:rPr lang="el-GR" dirty="0" smtClean="0"/>
                        <a:t>ΣΕΥΧΕΛΕΣ</a:t>
                      </a:r>
                    </a:p>
                    <a:p>
                      <a:r>
                        <a:rPr lang="el-GR" dirty="0" smtClean="0"/>
                        <a:t>ΜΑΛΤΑ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ΙΝΔΙΚΟΣ</a:t>
                      </a:r>
                    </a:p>
                    <a:p>
                      <a:r>
                        <a:rPr lang="el-GR" dirty="0" smtClean="0"/>
                        <a:t>ΕΙΡΗΝΙΚΟΣ</a:t>
                      </a:r>
                    </a:p>
                    <a:p>
                      <a:r>
                        <a:rPr lang="el-GR" dirty="0" smtClean="0"/>
                        <a:t>ΙΝΔΙΚΟΣ</a:t>
                      </a:r>
                    </a:p>
                    <a:p>
                      <a:r>
                        <a:rPr lang="el-GR" dirty="0" smtClean="0"/>
                        <a:t>ΑΤΛΑΝΤΙΚΟΣ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</a:p>
                    <a:p>
                      <a:r>
                        <a:rPr lang="el-GR" dirty="0" smtClean="0"/>
                        <a:t>36</a:t>
                      </a:r>
                    </a:p>
                    <a:p>
                      <a:r>
                        <a:rPr lang="el-GR" dirty="0" smtClean="0"/>
                        <a:t>115</a:t>
                      </a:r>
                    </a:p>
                    <a:p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2.170</a:t>
                      </a:r>
                    </a:p>
                    <a:p>
                      <a:r>
                        <a:rPr lang="el-GR" dirty="0" smtClean="0"/>
                        <a:t>811</a:t>
                      </a:r>
                    </a:p>
                    <a:p>
                      <a:r>
                        <a:rPr lang="el-GR" dirty="0" smtClean="0"/>
                        <a:t>455</a:t>
                      </a:r>
                    </a:p>
                    <a:p>
                      <a:r>
                        <a:rPr lang="el-GR" dirty="0" smtClean="0"/>
                        <a:t>316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6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1643042" y="1643050"/>
            <a:ext cx="6072230" cy="37862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2" name="Picture 2" descr="C:\Documents and Settings\ΔΗΜΗΤΡΑ ΚΑΨΙΩΧΑ\Επιφάνεια εργασίας\800px-1936_Toyoda_Model_AA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857364"/>
            <a:ext cx="5262578" cy="3289111"/>
          </a:xfrm>
          <a:prstGeom prst="rect">
            <a:avLst/>
          </a:prstGeom>
          <a:noFill/>
        </p:spPr>
      </p:pic>
      <p:pic>
        <p:nvPicPr>
          <p:cNvPr id="5123" name="Picture 3" descr="C:\Documents and Settings\ΔΗΜΗΤΡΑ ΚΑΨΙΩΧΑ\Επιφάνεια εργασίας\αρχείο λήψης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44" cy="2571744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checke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Πεντάγωνο"/>
          <p:cNvSpPr/>
          <p:nvPr/>
        </p:nvSpPr>
        <p:spPr>
          <a:xfrm>
            <a:off x="0" y="0"/>
            <a:ext cx="8072462" cy="685800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147" name="Picture 3" descr="C:\Documents and Settings\ΔΗΜΗΤΡΑ ΚΑΨΙΩΧΑ\Επιφάνεια εργασίας\800px-HondaT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4762512" cy="3571884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cover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Πλαίσιο"/>
          <p:cNvSpPr/>
          <p:nvPr/>
        </p:nvSpPr>
        <p:spPr>
          <a:xfrm>
            <a:off x="1428728" y="1142984"/>
            <a:ext cx="5929354" cy="4143404"/>
          </a:xfrm>
          <a:prstGeom prst="frame">
            <a:avLst>
              <a:gd name="adj1" fmla="val 9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7170" name="Picture 2" descr="C:\Documents and Settings\ΔΗΜΗΤΡΑ ΚΑΨΙΩΧΑ\Επιφάνεια εργασίας\Nissan-Logo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214974" cy="3357586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Επεξήγηση με παραλληλόγραμμο"/>
          <p:cNvSpPr/>
          <p:nvPr/>
        </p:nvSpPr>
        <p:spPr>
          <a:xfrm>
            <a:off x="1928794" y="1571612"/>
            <a:ext cx="5429288" cy="3500462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194" name="Picture 2" descr="C:\Documents and Settings\ΔΗΜΗΤΡΑ ΚΑΨΙΩΧΑ\Επιφάνεια εργασίας\toyota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85926"/>
            <a:ext cx="4967318" cy="3000396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comb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Διάγραμμα ροής: Εσωτερική αποθήκευση"/>
          <p:cNvSpPr/>
          <p:nvPr/>
        </p:nvSpPr>
        <p:spPr>
          <a:xfrm>
            <a:off x="0" y="0"/>
            <a:ext cx="9144000" cy="6858000"/>
          </a:xfrm>
          <a:prstGeom prst="flowChartInternalStorag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>
                <a:solidFill>
                  <a:srgbClr val="FFFF0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9218" name="Picture 2" descr="C:\Documents and Settings\ΔΗΜΗΤΡΑ ΚΑΨΙΩΧΑ\Επιφάνεια εργασίας\Nissan-GT-R_2011_800x600_wallpaper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8001024" cy="6000768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pull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Ποτάμια του κόσμου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 descr="C:\Documents and Settings\ΔΗΜΗΤΡΑ ΚΑΨΙΩΧΑ\Επιφάνεια εργασίας\αρχείο λήψης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04688" y="0"/>
            <a:ext cx="924868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pull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 descr="C:\Documents and Settings\ΔΗΜΗΤΡΑ ΚΑΨΙΩΧΑ\Επιφάνεια εργασίας\αρχείο λήψης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131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zoom dir="in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Δέλτα </a:t>
            </a:r>
            <a:r>
              <a:rPr lang="el-GR" dirty="0" err="1" smtClean="0"/>
              <a:t>ενόΣ</a:t>
            </a:r>
            <a:r>
              <a:rPr lang="el-GR" dirty="0" smtClean="0"/>
              <a:t> ποταμού</a:t>
            </a:r>
            <a:endParaRPr lang="el-GR" dirty="0"/>
          </a:p>
        </p:txBody>
      </p:sp>
      <p:pic>
        <p:nvPicPr>
          <p:cNvPr id="12292" name="Picture 4" descr="C:\Documents and Settings\ΔΗΜΗΤΡΑ ΚΑΨΙΩΧΑ\Επιφάνεια εργασίας\αρχείο λήψης (5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7231416" cy="485613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3314" name="Picture 2" descr="C:\Documents and Settings\ΔΗΜΗΤΡΑ ΚΑΨΙΩΧΑ\Επιφάνεια εργασίας\αρχείο λήψης (6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7858180" cy="6000792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Documents and Settings\ΔΗΜΗΤΡΑ ΚΑΨΙΩΧΑ\Επιφάνεια εργασίας\images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8145" y="0"/>
            <a:ext cx="9202145" cy="6858000"/>
          </a:xfrm>
          <a:prstGeom prst="rect">
            <a:avLst/>
          </a:prstGeom>
          <a:noFill/>
        </p:spPr>
      </p:pic>
      <p:sp>
        <p:nvSpPr>
          <p:cNvPr id="5" name="4 - Πλαίσιο"/>
          <p:cNvSpPr/>
          <p:nvPr/>
        </p:nvSpPr>
        <p:spPr>
          <a:xfrm>
            <a:off x="3000364" y="928670"/>
            <a:ext cx="3643338" cy="3071834"/>
          </a:xfrm>
          <a:prstGeom prst="frame">
            <a:avLst>
              <a:gd name="adj1" fmla="val 9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ΙΝΔΟΝΗΣΙΑ</a:t>
            </a:r>
          </a:p>
          <a:p>
            <a:pPr algn="ctr"/>
            <a:endParaRPr lang="el-GR" dirty="0" smtClean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GR" dirty="0" smtClean="0">
              <a:solidFill>
                <a:schemeClr val="tx1"/>
              </a:solidFill>
            </a:endParaRPr>
          </a:p>
          <a:p>
            <a:pPr algn="ctr"/>
            <a:endParaRPr lang="el-GR" dirty="0" smtClean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214414" y="1928802"/>
            <a:ext cx="2786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Η Ινδονησία είναι νησιωτικό κράτος της Νοτιοανατολικής </a:t>
            </a:r>
            <a:r>
              <a:rPr lang="el-G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Ασία"/>
              </a:rPr>
              <a:t>Ασίας</a:t>
            </a:r>
            <a:r>
              <a:rPr lang="el-G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που απαρτίζεται από περίπου 18.000 νησιά.</a:t>
            </a:r>
          </a:p>
        </p:txBody>
      </p:sp>
    </p:spTree>
  </p:cSld>
  <p:clrMapOvr>
    <a:masterClrMapping/>
  </p:clrMapOvr>
  <p:transition advTm="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27  C 0.081 -0.06526  0.102 -0.07192  0.124 -0.07192  C 0.149 -0.07192  0.169 -0.06526  0.183 -0.05327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1143000"/>
          </a:xfrm>
        </p:spPr>
        <p:txBody>
          <a:bodyPr/>
          <a:lstStyle/>
          <a:p>
            <a:r>
              <a:rPr lang="el-GR" dirty="0" err="1" smtClean="0"/>
              <a:t>Εκβολέσ</a:t>
            </a:r>
            <a:r>
              <a:rPr lang="el-GR" dirty="0" smtClean="0"/>
              <a:t> </a:t>
            </a:r>
            <a:r>
              <a:rPr lang="el-GR" dirty="0" err="1" smtClean="0"/>
              <a:t>ενόΣ</a:t>
            </a:r>
            <a:r>
              <a:rPr lang="el-GR" dirty="0" smtClean="0"/>
              <a:t> ποταμού</a:t>
            </a:r>
            <a:endParaRPr lang="el-GR" dirty="0"/>
          </a:p>
        </p:txBody>
      </p:sp>
      <p:pic>
        <p:nvPicPr>
          <p:cNvPr id="14338" name="Picture 2" descr="C:\Documents and Settings\ΔΗΜΗΤΡΑ ΚΑΨΙΩΧΑ\Επιφάνεια εργασίας\αρχείο λήψης (7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7143792" cy="4666324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 descr="C:\Documents and Settings\ΔΗΜΗΤΡΑ ΚΑΨΙΩΧΑ\Επιφάνεια εργασίας\αρχείο λήψης (8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6743" y="500042"/>
            <a:ext cx="7810555" cy="5857916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blinds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ΜΕΓΑΛΥΤΕΡΑ ΠΟΤΑΜΙΑ ΤΟΥ ΚΟΣΜΟΥ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advTm="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flipH="1">
            <a:off x="-3500494" y="274638"/>
            <a:ext cx="3957694" cy="1143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 flipH="1">
            <a:off x="-3357618" y="1600200"/>
            <a:ext cx="3814818" cy="4873752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1026" name="Picture 2" descr="C:\Documents and Settings\ΔΗΜΗΤΡΑ ΚΑΨΙΩΧΑ\Επιφάνεια εργασίας\αρχείο λήψης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081" y="0"/>
            <a:ext cx="9158081" cy="6858000"/>
          </a:xfrm>
          <a:prstGeom prst="rect">
            <a:avLst/>
          </a:prstGeom>
          <a:noFill/>
        </p:spPr>
      </p:pic>
      <p:sp>
        <p:nvSpPr>
          <p:cNvPr id="5" name="4 - Διάγραμμα ροής: Διάτρητη ταινία"/>
          <p:cNvSpPr/>
          <p:nvPr/>
        </p:nvSpPr>
        <p:spPr>
          <a:xfrm>
            <a:off x="4214810" y="214290"/>
            <a:ext cx="4700614" cy="23762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 smtClean="0"/>
          </a:p>
          <a:p>
            <a:r>
              <a:rPr lang="el-GR" dirty="0" smtClean="0"/>
              <a:t>			ΝΕΙΛΟΣ</a:t>
            </a:r>
          </a:p>
          <a:p>
            <a:r>
              <a:rPr lang="el-GR" dirty="0" smtClean="0"/>
              <a:t>Ο </a:t>
            </a:r>
            <a:r>
              <a:rPr lang="el-GR" b="1" dirty="0" smtClean="0"/>
              <a:t>Νείλος</a:t>
            </a:r>
            <a:r>
              <a:rPr lang="el-GR" dirty="0" smtClean="0"/>
              <a:t> είναι </a:t>
            </a:r>
            <a:r>
              <a:rPr lang="el-GR" dirty="0" smtClean="0">
                <a:hlinkClick r:id="rId3" tooltip="Ποταμός"/>
              </a:rPr>
              <a:t>ποταμός</a:t>
            </a:r>
            <a:r>
              <a:rPr lang="el-GR" dirty="0" smtClean="0"/>
              <a:t> στην </a:t>
            </a:r>
            <a:r>
              <a:rPr lang="el-GR" dirty="0" smtClean="0">
                <a:hlinkClick r:id="rId4" tooltip="Αφρική"/>
              </a:rPr>
              <a:t>Αφρική</a:t>
            </a:r>
            <a:r>
              <a:rPr lang="el-GR" dirty="0" smtClean="0"/>
              <a:t> και ένας από τους δύο μεγαλύτερους του κόσμου. Ο ποταμός έπαιξε βασικό ρόλο στην ανάπτυξη της </a:t>
            </a:r>
            <a:r>
              <a:rPr lang="el-GR" dirty="0" smtClean="0">
                <a:hlinkClick r:id="rId5" tooltip="Αρχαία Αίγυπτος"/>
              </a:rPr>
              <a:t>αρχαίας Αιγύπτου</a:t>
            </a:r>
            <a:r>
              <a:rPr lang="el-GR" dirty="0" smtClean="0"/>
              <a:t> με τον πολιτισμό της να </a:t>
            </a:r>
            <a:r>
              <a:rPr lang="el-GR" dirty="0" err="1" smtClean="0"/>
              <a:t>οφελείται</a:t>
            </a:r>
            <a:r>
              <a:rPr lang="el-GR" dirty="0" smtClean="0"/>
              <a:t> ιδιαίτερα από τον ποταμό. </a:t>
            </a:r>
          </a:p>
        </p:txBody>
      </p:sp>
    </p:spTree>
  </p:cSld>
  <p:clrMapOvr>
    <a:masterClrMapping/>
  </p:clrMapOvr>
  <p:transition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flipH="1">
            <a:off x="-3814818" y="0"/>
            <a:ext cx="3814818" cy="1143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 flipH="1">
            <a:off x="-3286180" y="1571612"/>
            <a:ext cx="2314620" cy="487375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2050" name="Picture 2" descr="C:\Documents and Settings\ΔΗΜΗΤΡΑ ΚΑΨΙΩΧΑ\Επιφάνεια εργασίας\αρχείο λήψης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14" y="0"/>
            <a:ext cx="9170814" cy="6858000"/>
          </a:xfrm>
          <a:prstGeom prst="rect">
            <a:avLst/>
          </a:prstGeom>
          <a:noFill/>
        </p:spPr>
      </p:pic>
      <p:sp>
        <p:nvSpPr>
          <p:cNvPr id="5" name="4 - Πλαίσιο"/>
          <p:cNvSpPr/>
          <p:nvPr/>
        </p:nvSpPr>
        <p:spPr>
          <a:xfrm>
            <a:off x="4071934" y="357166"/>
            <a:ext cx="4772052" cy="2714644"/>
          </a:xfrm>
          <a:prstGeom prst="fram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429124" y="785794"/>
            <a:ext cx="4143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ΑΜΑΖΟΝΙΟΣ</a:t>
            </a:r>
          </a:p>
          <a:p>
            <a:r>
              <a:rPr lang="el-GR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Ο Αμαζόνιος είναι ένας από τους μεγαλύτερους </a:t>
            </a:r>
            <a:r>
              <a:rPr lang="el-GR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tooltip="Ποταμός"/>
              </a:rPr>
              <a:t>ποταμούς</a:t>
            </a:r>
            <a:r>
              <a:rPr lang="el-GR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της Γης. Διαρρέει </a:t>
            </a:r>
            <a:r>
              <a:rPr lang="el-GR" b="1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τη</a:t>
            </a:r>
            <a:r>
              <a:rPr lang="el-GR" b="1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tooltip="Νότια Αμερική"/>
              </a:rPr>
              <a:t>Νότια</a:t>
            </a:r>
            <a:r>
              <a:rPr lang="el-GR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tooltip="Νότια Αμερική"/>
              </a:rPr>
              <a:t> Αμερική</a:t>
            </a:r>
            <a:r>
              <a:rPr lang="el-GR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από τις </a:t>
            </a:r>
            <a:r>
              <a:rPr lang="el-GR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tooltip="Άνδεις"/>
              </a:rPr>
              <a:t>Άνδεις</a:t>
            </a:r>
            <a:r>
              <a:rPr lang="el-GR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ως τις εκβολές του, στον </a:t>
            </a:r>
            <a:r>
              <a:rPr lang="el-GR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 tooltip="Ατλαντικός Ωκεανός"/>
              </a:rPr>
              <a:t>Ατλαντικό Ωκεανό</a:t>
            </a:r>
            <a:r>
              <a:rPr lang="el-GR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 </a:t>
            </a:r>
            <a:endParaRPr lang="el-GR" b="1" dirty="0">
              <a:ln w="190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4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5" name="Picture 3" descr="C:\Documents and Settings\ΔΗΜΗΤΡΑ ΚΑΨΙΩΧΑ\Επιφάνεια εργασίας\oil-spill-closes-mississippi.s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967" y="0"/>
            <a:ext cx="9146967" cy="6858000"/>
          </a:xfrm>
          <a:prstGeom prst="rect">
            <a:avLst/>
          </a:prstGeom>
          <a:noFill/>
        </p:spPr>
      </p:pic>
      <p:sp>
        <p:nvSpPr>
          <p:cNvPr id="7" name="6 - Σύννεφο"/>
          <p:cNvSpPr/>
          <p:nvPr/>
        </p:nvSpPr>
        <p:spPr>
          <a:xfrm>
            <a:off x="3786182" y="0"/>
            <a:ext cx="4929222" cy="2643182"/>
          </a:xfrm>
          <a:prstGeom prst="cloud">
            <a:avLst/>
          </a:prstGeom>
          <a:solidFill>
            <a:srgbClr val="7030A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ΜΙΣΙΣΙΠΗΣ</a:t>
            </a:r>
          </a:p>
          <a:p>
            <a:pPr algn="ctr"/>
            <a:r>
              <a:rPr lang="el-GR" dirty="0" smtClean="0"/>
              <a:t>Ο </a:t>
            </a:r>
            <a:r>
              <a:rPr lang="el-GR" b="1" dirty="0" smtClean="0"/>
              <a:t>Μισισιπής</a:t>
            </a:r>
            <a:r>
              <a:rPr lang="el-GR" dirty="0" smtClean="0"/>
              <a:t> είναι ο μεγαλύτερος </a:t>
            </a:r>
            <a:r>
              <a:rPr lang="el-GR" dirty="0" smtClean="0">
                <a:hlinkClick r:id="rId3" tooltip="Ποταμός"/>
              </a:rPr>
              <a:t>ποταμός</a:t>
            </a:r>
            <a:r>
              <a:rPr lang="el-GR" dirty="0" smtClean="0"/>
              <a:t> της </a:t>
            </a:r>
            <a:r>
              <a:rPr lang="el-GR" dirty="0" smtClean="0">
                <a:hlinkClick r:id="rId4" tooltip="Αμερική"/>
              </a:rPr>
              <a:t>Βόρειας Αμερικής</a:t>
            </a:r>
            <a:r>
              <a:rPr lang="el-GR" dirty="0" smtClean="0"/>
              <a:t> με μήκος 5969 </a:t>
            </a:r>
            <a:r>
              <a:rPr lang="el-GR" dirty="0" err="1" smtClean="0"/>
              <a:t>χλμ</a:t>
            </a:r>
            <a:r>
              <a:rPr lang="el-GR" dirty="0" smtClean="0"/>
              <a:t>, από τη λίμνη </a:t>
            </a:r>
            <a:r>
              <a:rPr lang="el-GR" dirty="0" err="1" smtClean="0">
                <a:hlinkClick r:id="rId5" tooltip="Λίμνη Itasca (δεν έχει γραφτεί ακόμα)"/>
              </a:rPr>
              <a:t>Itasca</a:t>
            </a:r>
            <a:r>
              <a:rPr lang="el-GR" dirty="0" smtClean="0"/>
              <a:t> ως τον </a:t>
            </a:r>
            <a:r>
              <a:rPr lang="el-GR" dirty="0" smtClean="0">
                <a:hlinkClick r:id="rId6" tooltip="Κόλπος του Μεξικού"/>
              </a:rPr>
              <a:t>κόλπο του Μεξικού</a:t>
            </a:r>
            <a:r>
              <a:rPr lang="el-GR" dirty="0" smtClean="0"/>
              <a:t> όπου εκβάλλει. </a:t>
            </a:r>
            <a:endParaRPr lang="el-GR" dirty="0"/>
          </a:p>
        </p:txBody>
      </p:sp>
    </p:spTree>
  </p:cSld>
  <p:clrMapOvr>
    <a:masterClrMapping/>
  </p:clrMapOvr>
  <p:transition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Documents and Settings\ΔΗΜΗΤΡΑ ΚΑΨΙΩΧΑ\Επιφάνεια εργασίας\images (10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3218" y="0"/>
            <a:ext cx="9227218" cy="6858000"/>
          </a:xfrm>
          <a:prstGeom prst="rect">
            <a:avLst/>
          </a:prstGeom>
          <a:noFill/>
        </p:spPr>
      </p:pic>
      <p:sp>
        <p:nvSpPr>
          <p:cNvPr id="5" name="4 - Οριζόντιος πάπυρος"/>
          <p:cNvSpPr/>
          <p:nvPr/>
        </p:nvSpPr>
        <p:spPr>
          <a:xfrm>
            <a:off x="4500562" y="214290"/>
            <a:ext cx="4071958" cy="285752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ΓΙΑΝΓΚ ΣΤΕ ΓΙΑΝΓΚ</a:t>
            </a:r>
          </a:p>
          <a:p>
            <a:pPr algn="ct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 Γιανγκ </a:t>
            </a:r>
            <a:r>
              <a:rPr lang="el-G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τσέ</a:t>
            </a: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γιανγκ είναι ο μεγαλύτερος </a:t>
            </a: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Ποταμός"/>
              </a:rPr>
              <a:t>ποταμός</a:t>
            </a: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της </a:t>
            </a: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Ασία"/>
              </a:rPr>
              <a:t>Ασίας</a:t>
            </a: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και τέταρτος μεγαλύτερος στον κόσμο, με μήκος που φθάνει τα 5.471 χιλιόμετρα</a:t>
            </a:r>
            <a:r>
              <a:rPr lang="el-GR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[</a:t>
            </a:r>
            <a:r>
              <a:rPr lang="el-GR" baseline="30000" dirty="0" smtClean="0">
                <a:hlinkClick r:id="rId5"/>
              </a:rPr>
              <a:t>2]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ransition advTm="4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Documents and Settings\ΔΗΜΗΤΡΑ ΚΑΨΙΩΧΑ\Επιφάνεια εργασίας\αρχείο λήψης (5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5" name="4 - Κατακόρυφος πάπυρος"/>
          <p:cNvSpPr/>
          <p:nvPr/>
        </p:nvSpPr>
        <p:spPr>
          <a:xfrm>
            <a:off x="5429256" y="214290"/>
            <a:ext cx="3462164" cy="3286148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 ΚΟΝΓΚΟΣ</a:t>
            </a:r>
          </a:p>
          <a:p>
            <a:pPr algn="ctr"/>
            <a:r>
              <a:rPr lang="el-GR" dirty="0" smtClean="0"/>
              <a:t>Ο ποταμός </a:t>
            </a:r>
            <a:r>
              <a:rPr lang="el-GR" b="1" dirty="0" smtClean="0"/>
              <a:t>Κονγκό</a:t>
            </a:r>
            <a:r>
              <a:rPr lang="el-GR" dirty="0" smtClean="0"/>
              <a:t> είναι ο μεγαλύτερος </a:t>
            </a:r>
            <a:r>
              <a:rPr lang="el-GR" dirty="0" smtClean="0">
                <a:hlinkClick r:id="rId3" tooltip="Ποταμός"/>
              </a:rPr>
              <a:t>ποταμός</a:t>
            </a:r>
            <a:r>
              <a:rPr lang="el-GR" dirty="0" smtClean="0"/>
              <a:t> της κεντρικής </a:t>
            </a:r>
            <a:r>
              <a:rPr lang="el-GR" dirty="0" smtClean="0">
                <a:hlinkClick r:id="rId4" tooltip="Αφρική"/>
              </a:rPr>
              <a:t>Αφρικής</a:t>
            </a:r>
            <a:r>
              <a:rPr lang="el-GR" dirty="0" smtClean="0"/>
              <a:t>. Το συνολικό του μήκος, που είναι 4.700 </a:t>
            </a:r>
            <a:r>
              <a:rPr lang="el-GR" dirty="0" err="1" smtClean="0">
                <a:hlinkClick r:id="rId5" tooltip="Χιλιόμετρο"/>
              </a:rPr>
              <a:t>km</a:t>
            </a:r>
            <a:r>
              <a:rPr lang="el-GR" dirty="0" smtClean="0"/>
              <a:t> τον κατατάσσει δεύτερο σε μήκος στην Αφρική, μετά τον </a:t>
            </a:r>
            <a:r>
              <a:rPr lang="el-GR" dirty="0" smtClean="0">
                <a:hlinkClick r:id="rId6" tooltip="Νείλος"/>
              </a:rPr>
              <a:t>Νείλο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C:\Documents and Settings\ΔΗΜΗΤΡΑ ΚΑΨΙΩΧΑ\Επιφάνεια εργασίας\330px-Lena_River_Delta_-_Landsat_20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- Κορνίζα"/>
          <p:cNvSpPr/>
          <p:nvPr/>
        </p:nvSpPr>
        <p:spPr>
          <a:xfrm>
            <a:off x="4214810" y="357166"/>
            <a:ext cx="4685754" cy="2928958"/>
          </a:xfrm>
          <a:prstGeom prst="bevel">
            <a:avLst>
              <a:gd name="adj" fmla="val 9709"/>
            </a:avLst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ΛΕΝΑΣ</a:t>
            </a:r>
          </a:p>
          <a:p>
            <a:pPr algn="ctr"/>
            <a:r>
              <a:rPr lang="el-GR" dirty="0" smtClean="0"/>
              <a:t>Ο </a:t>
            </a:r>
            <a:r>
              <a:rPr lang="el-GR" b="1" dirty="0" smtClean="0"/>
              <a:t>Λένας</a:t>
            </a:r>
            <a:r>
              <a:rPr lang="el-GR" dirty="0" smtClean="0"/>
              <a:t> είναι ο δέκατος σε μήκος ποταμός της </a:t>
            </a:r>
            <a:r>
              <a:rPr lang="el-GR" dirty="0" smtClean="0">
                <a:hlinkClick r:id="rId3" tooltip="Γη"/>
              </a:rPr>
              <a:t>Γης</a:t>
            </a:r>
            <a:r>
              <a:rPr lang="el-GR" dirty="0" smtClean="0"/>
              <a:t>. Βρίσκεται στη </a:t>
            </a:r>
            <a:r>
              <a:rPr lang="el-GR" dirty="0" smtClean="0">
                <a:hlinkClick r:id="rId4" tooltip="Σιβηρία"/>
              </a:rPr>
              <a:t>Σιβηρία</a:t>
            </a:r>
            <a:r>
              <a:rPr lang="el-GR" dirty="0" smtClean="0"/>
              <a:t> της Ασιατικής </a:t>
            </a:r>
            <a:r>
              <a:rPr lang="el-GR" dirty="0" smtClean="0">
                <a:hlinkClick r:id="rId5" tooltip="Ρωσία"/>
              </a:rPr>
              <a:t>Ρωσίας</a:t>
            </a:r>
            <a:r>
              <a:rPr lang="el-GR" dirty="0" smtClean="0"/>
              <a:t>, έχει ολικό μήκος 4.400 </a:t>
            </a:r>
            <a:r>
              <a:rPr lang="el-GR" dirty="0" smtClean="0">
                <a:hlinkClick r:id="rId6" tooltip="Χιλιόμετρο"/>
              </a:rPr>
              <a:t>χιλιόμετρα</a:t>
            </a:r>
            <a:r>
              <a:rPr lang="el-GR" dirty="0" smtClean="0"/>
              <a:t> και η </a:t>
            </a:r>
            <a:r>
              <a:rPr lang="el-GR" dirty="0" smtClean="0">
                <a:hlinkClick r:id="rId7" tooltip="Λεκάνη απορροής"/>
              </a:rPr>
              <a:t>λεκάνη απορροής</a:t>
            </a:r>
            <a:r>
              <a:rPr lang="el-GR" dirty="0" smtClean="0"/>
              <a:t> του είναι σε έκταση η έβδομη μεγαλύτερη γήινου ποταμού</a:t>
            </a:r>
            <a:r>
              <a:rPr lang="el-GR" dirty="0" smtClean="0">
                <a:hlinkClick r:id="rId8" tooltip="Τετραγωνικό χιλιόμετρο"/>
              </a:rPr>
              <a:t>.</a:t>
            </a:r>
            <a:r>
              <a:rPr lang="el-GR" dirty="0" smtClean="0"/>
              <a:t> . </a:t>
            </a:r>
            <a:endParaRPr lang="el-GR" dirty="0"/>
          </a:p>
        </p:txBody>
      </p:sp>
    </p:spTree>
  </p:cSld>
  <p:clrMapOvr>
    <a:masterClrMapping/>
  </p:clrMapOvr>
  <p:transition advTm="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C:\Documents and Settings\ΔΗΜΗΤΡΑ ΚΑΨΙΩΧΑ\Επιφάνεια εργασίας\αρχείο λήψης (6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Documents and Settings\ΔΗΜΗΤΡΑ ΚΑΨΙΩΧΑ\Επιφάνεια εργασίας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- Στρογγυλεμένο ορθογώνιο"/>
          <p:cNvSpPr/>
          <p:nvPr/>
        </p:nvSpPr>
        <p:spPr>
          <a:xfrm>
            <a:off x="0" y="1714488"/>
            <a:ext cx="4857752" cy="2928958"/>
          </a:xfrm>
          <a:prstGeom prst="roundRect">
            <a:avLst>
              <a:gd name="adj" fmla="val 2065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ΜΠΑΧΑΜΕΣ</a:t>
            </a:r>
          </a:p>
          <a:p>
            <a:pPr algn="ctr"/>
            <a:r>
              <a:rPr lang="el-G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Η</a:t>
            </a:r>
            <a:r>
              <a:rPr lang="el-G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Κοινοπολιτεία των Μπαχαμών είναι χώρα της </a:t>
            </a:r>
            <a:r>
              <a:rPr lang="el-G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Αμερική"/>
              </a:rPr>
              <a:t>Βόρειας Αμερικής</a:t>
            </a:r>
            <a:r>
              <a:rPr lang="el-G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με έκταση 13.939 </a:t>
            </a:r>
            <a:r>
              <a:rPr lang="el-GR" sz="23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Τετραγωνικό χιλιόμετρο"/>
              </a:rPr>
              <a:t>τ.χλμ</a:t>
            </a:r>
            <a:r>
              <a:rPr lang="el-GR" sz="23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Τετραγωνικό χιλιόμετρο"/>
              </a:rPr>
              <a:t>.</a:t>
            </a:r>
            <a:r>
              <a:rPr lang="el-G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και πληθυσμό 364.000</a:t>
            </a:r>
            <a:r>
              <a:rPr lang="el-GR" sz="23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[1]</a:t>
            </a:r>
            <a:r>
              <a:rPr lang="el-G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κατοίκους, σύμφωνα με επίσημες εκτιμήσεις του 2014.</a:t>
            </a:r>
          </a:p>
        </p:txBody>
      </p:sp>
    </p:spTree>
  </p:cSld>
  <p:clrMapOvr>
    <a:masterClrMapping/>
  </p:clrMapOvr>
  <p:transition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20995 L -0.00243 0.1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 descr="C:\Documents and Settings\ΔΗΜΗΤΡΑ ΚΑΨΙΩΧΑ\Επιφάνεια εργασίας\αρχείο λήψης (7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zoom dir="in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 descr="C:\Documents and Settings\ΔΗΜΗΤΡΑ ΚΑΨΙΩΧΑ\Επιφάνεια εργασίας\images (6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comb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 descr="C:\Documents and Settings\ΔΗΜΗΤΡΑ ΚΑΨΙΩΧΑ\Επιφάνεια εργασίας\14-16-7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randomBa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flipH="1">
            <a:off x="-3857684" y="2895600"/>
            <a:ext cx="4143404" cy="205359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C:\Documents and Settings\ΔΗΜΗΤΡΑ ΚΑΨΙΩΧΑ\Επιφάνεια εργασίας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9" y="0"/>
            <a:ext cx="9644099" cy="68580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643042" y="214290"/>
            <a:ext cx="5176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dirty="0" smtClean="0"/>
              <a:t>ΠΟΤΑΜΙΑ ΤΗΣ ΑΣΙΑΣ</a:t>
            </a:r>
            <a:endParaRPr lang="el-GR" sz="3600" dirty="0"/>
          </a:p>
        </p:txBody>
      </p:sp>
    </p:spTree>
  </p:cSld>
  <p:clrMapOvr>
    <a:masterClrMapping/>
  </p:clrMapOvr>
  <p:transition advTm="3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 descr="C:\Documents and Settings\ΔΗΜΗΤΡΑ ΚΑΨΙΩΧΑ\Επιφάνεια εργασίας\αρχείο λήψης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4535988" cy="3786214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785786" y="785794"/>
            <a:ext cx="1914532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 </a:t>
            </a:r>
            <a:r>
              <a:rPr lang="el-GR" b="1" dirty="0" smtClean="0"/>
              <a:t>Τίγρης ποταμός</a:t>
            </a:r>
            <a:r>
              <a:rPr lang="el-GR" dirty="0" smtClean="0"/>
              <a:t> </a:t>
            </a:r>
            <a:endParaRPr lang="el-GR" dirty="0"/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2643174" y="1571612"/>
            <a:ext cx="1857388" cy="5715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1214414" y="0"/>
            <a:ext cx="1643074" cy="7143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 Ευφράτης ποταμός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4" name="13 - Ευθεία γραμμή σύνδεσης"/>
          <p:cNvCxnSpPr/>
          <p:nvPr/>
        </p:nvCxnSpPr>
        <p:spPr>
          <a:xfrm>
            <a:off x="2786050" y="642918"/>
            <a:ext cx="1714512" cy="15001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17 - Ορθογώνιο"/>
          <p:cNvSpPr/>
          <p:nvPr/>
        </p:nvSpPr>
        <p:spPr>
          <a:xfrm>
            <a:off x="285720" y="1857364"/>
            <a:ext cx="192882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 </a:t>
            </a:r>
            <a:r>
              <a:rPr lang="el-GR" b="1" dirty="0" smtClean="0"/>
              <a:t>Ινδός Ποταμός</a:t>
            </a:r>
            <a:r>
              <a:rPr lang="el-GR" dirty="0" smtClean="0"/>
              <a:t> </a:t>
            </a:r>
            <a:endParaRPr lang="el-GR" dirty="0"/>
          </a:p>
        </p:txBody>
      </p:sp>
      <p:cxnSp>
        <p:nvCxnSpPr>
          <p:cNvPr id="20" name="19 - Ευθεία γραμμή σύνδεσης"/>
          <p:cNvCxnSpPr>
            <a:stCxn id="18" idx="3"/>
          </p:cNvCxnSpPr>
          <p:nvPr/>
        </p:nvCxnSpPr>
        <p:spPr>
          <a:xfrm>
            <a:off x="2214546" y="2214554"/>
            <a:ext cx="1357322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26 - Ορθογώνιο"/>
          <p:cNvSpPr/>
          <p:nvPr/>
        </p:nvSpPr>
        <p:spPr>
          <a:xfrm>
            <a:off x="642910" y="2786058"/>
            <a:ext cx="1714512" cy="78581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 </a:t>
            </a:r>
            <a:r>
              <a:rPr lang="el-GR" b="1" dirty="0" smtClean="0"/>
              <a:t>Γάγγης</a:t>
            </a:r>
            <a:r>
              <a:rPr lang="el-GR" dirty="0" smtClean="0"/>
              <a:t> </a:t>
            </a:r>
            <a:r>
              <a:rPr lang="el-GR" dirty="0" err="1" smtClean="0"/>
              <a:t>πο</a:t>
            </a:r>
            <a:r>
              <a:rPr lang="el-GR" dirty="0" smtClean="0"/>
              <a:t>-</a:t>
            </a:r>
            <a:r>
              <a:rPr lang="el-GR" dirty="0" err="1" smtClean="0"/>
              <a:t>ταμός</a:t>
            </a:r>
            <a:endParaRPr lang="el-GR" dirty="0" smtClean="0"/>
          </a:p>
        </p:txBody>
      </p:sp>
      <p:cxnSp>
        <p:nvCxnSpPr>
          <p:cNvPr id="29" name="28 - Ευθεία γραμμή σύνδεσης"/>
          <p:cNvCxnSpPr>
            <a:stCxn id="27" idx="3"/>
          </p:cNvCxnSpPr>
          <p:nvPr/>
        </p:nvCxnSpPr>
        <p:spPr>
          <a:xfrm flipV="1">
            <a:off x="2357422" y="1571613"/>
            <a:ext cx="2286016" cy="16073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37 - Ορθογώνιο"/>
          <p:cNvSpPr/>
          <p:nvPr/>
        </p:nvSpPr>
        <p:spPr>
          <a:xfrm>
            <a:off x="1000100" y="4000504"/>
            <a:ext cx="1914532" cy="7858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dirty="0" smtClean="0"/>
              <a:t>Ομπ-</a:t>
            </a:r>
            <a:r>
              <a:rPr lang="el-GR" sz="2000" dirty="0" err="1" smtClean="0"/>
              <a:t>Γενισέϊ</a:t>
            </a:r>
            <a:r>
              <a:rPr lang="el-GR" sz="2000" dirty="0" smtClean="0"/>
              <a:t>-Λένας</a:t>
            </a:r>
            <a:endParaRPr lang="el-GR" sz="2000" dirty="0"/>
          </a:p>
        </p:txBody>
      </p:sp>
      <p:cxnSp>
        <p:nvCxnSpPr>
          <p:cNvPr id="40" name="39 - Ευθεία γραμμή σύνδεσης"/>
          <p:cNvCxnSpPr>
            <a:stCxn id="38" idx="3"/>
          </p:cNvCxnSpPr>
          <p:nvPr/>
        </p:nvCxnSpPr>
        <p:spPr>
          <a:xfrm flipV="1">
            <a:off x="2914632" y="1500174"/>
            <a:ext cx="1443054" cy="28932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41 - Ορθογώνιο"/>
          <p:cNvSpPr/>
          <p:nvPr/>
        </p:nvSpPr>
        <p:spPr>
          <a:xfrm>
            <a:off x="2643174" y="5214950"/>
            <a:ext cx="1843094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dirty="0" smtClean="0"/>
              <a:t>Γιανγκ Τσε - </a:t>
            </a:r>
            <a:r>
              <a:rPr lang="el-GR" sz="2000" dirty="0" err="1" smtClean="0"/>
              <a:t>Χουάνγκ</a:t>
            </a:r>
            <a:r>
              <a:rPr lang="el-GR" sz="2000" dirty="0" smtClean="0"/>
              <a:t> Χο</a:t>
            </a:r>
            <a:endParaRPr lang="el-GR" sz="2000" dirty="0"/>
          </a:p>
        </p:txBody>
      </p:sp>
      <p:cxnSp>
        <p:nvCxnSpPr>
          <p:cNvPr id="44" name="43 - Ευθεία γραμμή σύνδεσης"/>
          <p:cNvCxnSpPr/>
          <p:nvPr/>
        </p:nvCxnSpPr>
        <p:spPr>
          <a:xfrm rot="5400000" flipH="1" flipV="1">
            <a:off x="3857620" y="2428868"/>
            <a:ext cx="3357586" cy="22145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49 - Ορθογώνιο"/>
          <p:cNvSpPr/>
          <p:nvPr/>
        </p:nvSpPr>
        <p:spPr>
          <a:xfrm>
            <a:off x="5429256" y="5286388"/>
            <a:ext cx="1643074" cy="8429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/>
              <a:t>Μεκόνγκ-</a:t>
            </a:r>
            <a:r>
              <a:rPr lang="el-GR" dirty="0" err="1" smtClean="0"/>
              <a:t>Ιραουάδης</a:t>
            </a:r>
            <a:endParaRPr lang="el-GR" dirty="0"/>
          </a:p>
        </p:txBody>
      </p:sp>
      <p:cxnSp>
        <p:nvCxnSpPr>
          <p:cNvPr id="52" name="51 - Ευθεία γραμμή σύνδεσης"/>
          <p:cNvCxnSpPr>
            <a:stCxn id="50" idx="0"/>
          </p:cNvCxnSpPr>
          <p:nvPr/>
        </p:nvCxnSpPr>
        <p:spPr>
          <a:xfrm rot="16200000" flipV="1">
            <a:off x="3089662" y="2125256"/>
            <a:ext cx="4071966" cy="2250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54 - Ορθογώνιο"/>
          <p:cNvSpPr/>
          <p:nvPr/>
        </p:nvSpPr>
        <p:spPr>
          <a:xfrm>
            <a:off x="7215206" y="4214818"/>
            <a:ext cx="1557342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err="1" smtClean="0"/>
              <a:t>Βραχμαπού</a:t>
            </a:r>
            <a:r>
              <a:rPr lang="el-GR" dirty="0" smtClean="0"/>
              <a:t>-</a:t>
            </a:r>
            <a:r>
              <a:rPr lang="el-GR" dirty="0" err="1" smtClean="0"/>
              <a:t>τρας</a:t>
            </a:r>
            <a:endParaRPr lang="el-GR" dirty="0"/>
          </a:p>
        </p:txBody>
      </p:sp>
      <p:cxnSp>
        <p:nvCxnSpPr>
          <p:cNvPr id="57" name="56 - Ευθεία γραμμή σύνδεσης"/>
          <p:cNvCxnSpPr>
            <a:stCxn id="55" idx="0"/>
          </p:cNvCxnSpPr>
          <p:nvPr/>
        </p:nvCxnSpPr>
        <p:spPr>
          <a:xfrm rot="16200000" flipV="1">
            <a:off x="4354113" y="575053"/>
            <a:ext cx="3643338" cy="3636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flipH="1">
            <a:off x="-3571932" y="3071810"/>
            <a:ext cx="4286296" cy="205359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5857884" y="3429000"/>
            <a:ext cx="3286116" cy="34290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Διπλωμένη γωνία"/>
          <p:cNvSpPr/>
          <p:nvPr/>
        </p:nvSpPr>
        <p:spPr>
          <a:xfrm>
            <a:off x="0" y="0"/>
            <a:ext cx="9144000" cy="6858000"/>
          </a:xfrm>
          <a:prstGeom prst="foldedCorner">
            <a:avLst>
              <a:gd name="adj" fmla="val 49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 rot="19666083">
            <a:off x="1637071" y="2068392"/>
            <a:ext cx="4409321" cy="232316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ΛΙΓΑ ΛΟΓΙΑ…</a:t>
            </a:r>
            <a:endParaRPr lang="el-G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- Ορθογώνιο"/>
          <p:cNvSpPr/>
          <p:nvPr/>
        </p:nvSpPr>
        <p:spPr>
          <a:xfrm rot="19127832">
            <a:off x="-78888" y="781254"/>
            <a:ext cx="2657493" cy="75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Ποταμοί Τίγρης &amp; Ευφράτης</a:t>
            </a:r>
          </a:p>
          <a:p>
            <a:pPr algn="ctr"/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 rot="979736">
            <a:off x="7595821" y="375755"/>
            <a:ext cx="127159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Ινδός 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 rot="2449343">
            <a:off x="374136" y="4262886"/>
            <a:ext cx="11430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Γάγγης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 rot="19548791">
            <a:off x="3901126" y="5168938"/>
            <a:ext cx="164307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/>
              <a:t>Ομπ-</a:t>
            </a:r>
            <a:r>
              <a:rPr lang="el-GR" dirty="0" err="1" smtClean="0"/>
              <a:t>Γενισέϊ</a:t>
            </a:r>
            <a:r>
              <a:rPr lang="el-GR" dirty="0" smtClean="0"/>
              <a:t>-Λένας</a:t>
            </a:r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 rot="18871650">
            <a:off x="7239345" y="4988223"/>
            <a:ext cx="1954035" cy="14535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Γιανγκ Τσε - </a:t>
            </a:r>
            <a:r>
              <a:rPr lang="el-G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Χουάνγκ</a:t>
            </a: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Χο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15 - Ορθογώνιο"/>
          <p:cNvSpPr/>
          <p:nvPr/>
        </p:nvSpPr>
        <p:spPr>
          <a:xfrm rot="1415786">
            <a:off x="6783509" y="2312892"/>
            <a:ext cx="178595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/>
              <a:t>Μεκόνγκ-</a:t>
            </a:r>
            <a:r>
              <a:rPr lang="el-GR" dirty="0" err="1" smtClean="0"/>
              <a:t>Ιραουάδης</a:t>
            </a:r>
            <a:endParaRPr lang="el-GR" dirty="0"/>
          </a:p>
        </p:txBody>
      </p:sp>
      <p:sp>
        <p:nvSpPr>
          <p:cNvPr id="17" name="16 - Ορθογώνιο"/>
          <p:cNvSpPr/>
          <p:nvPr/>
        </p:nvSpPr>
        <p:spPr>
          <a:xfrm>
            <a:off x="4286248" y="0"/>
            <a:ext cx="171451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err="1" smtClean="0"/>
              <a:t>Βραχμαπού</a:t>
            </a:r>
            <a:r>
              <a:rPr lang="el-GR" dirty="0" smtClean="0"/>
              <a:t>-</a:t>
            </a:r>
            <a:r>
              <a:rPr lang="el-GR" dirty="0" err="1" smtClean="0"/>
              <a:t>τρας</a:t>
            </a:r>
            <a:endParaRPr lang="el-GR" dirty="0"/>
          </a:p>
        </p:txBody>
      </p:sp>
    </p:spTree>
  </p:cSld>
  <p:clrMapOvr>
    <a:masterClrMapping/>
  </p:clrMapOvr>
  <p:transition advTm="4000">
    <p:split orient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Documents and Settings\ΔΗΜΗΤΡΑ ΚΑΨΙΩΧΑ\Επιφάνεια εργασίας\3850538030_d19c87f09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6" name="5 - Έλλειψη"/>
          <p:cNvSpPr/>
          <p:nvPr/>
        </p:nvSpPr>
        <p:spPr>
          <a:xfrm>
            <a:off x="357158" y="428604"/>
            <a:ext cx="4572032" cy="364333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ΤΙΓΡΗΣ ΚΑΙ ΕΦΡΑΤΗΣ</a:t>
            </a:r>
          </a:p>
          <a:p>
            <a:pPr algn="ctr"/>
            <a:r>
              <a:rPr lang="el-GR" dirty="0" smtClean="0"/>
              <a:t>Ο </a:t>
            </a:r>
            <a:r>
              <a:rPr lang="el-GR" b="1" dirty="0" smtClean="0"/>
              <a:t>Τίγρης ποταμός</a:t>
            </a:r>
            <a:r>
              <a:rPr lang="el-GR" dirty="0" smtClean="0"/>
              <a:t> είναι ο ένας από τους δυο μεγάλους </a:t>
            </a:r>
            <a:r>
              <a:rPr lang="el-GR" dirty="0" smtClean="0">
                <a:hlinkClick r:id="rId3" tooltip="Ποταμός"/>
              </a:rPr>
              <a:t>ποταμούς</a:t>
            </a:r>
            <a:r>
              <a:rPr lang="el-GR" dirty="0" smtClean="0"/>
              <a:t> ο άλλος είναι ο </a:t>
            </a:r>
            <a:r>
              <a:rPr lang="el-GR" dirty="0" smtClean="0">
                <a:hlinkClick r:id="rId4" tooltip="Ευφράτης"/>
              </a:rPr>
              <a:t>Ευφράτης</a:t>
            </a:r>
            <a:r>
              <a:rPr lang="el-GR" dirty="0" smtClean="0"/>
              <a:t> που καθορίζουν την περιοχή της </a:t>
            </a:r>
            <a:r>
              <a:rPr lang="el-GR" dirty="0" smtClean="0">
                <a:hlinkClick r:id="rId5" tooltip="Μεσοποταμία"/>
              </a:rPr>
              <a:t>Μεσοποταμίας</a:t>
            </a:r>
            <a:r>
              <a:rPr lang="el-GR" dirty="0" smtClean="0"/>
              <a:t>. </a:t>
            </a:r>
            <a:endParaRPr lang="el-GR" dirty="0"/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Ισοσκελές τρίγωνο"/>
          <p:cNvSpPr/>
          <p:nvPr/>
        </p:nvSpPr>
        <p:spPr>
          <a:xfrm>
            <a:off x="1285852" y="500042"/>
            <a:ext cx="7072362" cy="6357958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r>
              <a:rPr lang="el-GR" dirty="0" smtClean="0"/>
              <a:t>ΤΙΓΡΗΣ</a:t>
            </a:r>
          </a:p>
          <a:p>
            <a:pPr algn="ctr"/>
            <a:r>
              <a:rPr lang="el-GR" dirty="0" smtClean="0"/>
              <a:t> ΚΑΙ</a:t>
            </a:r>
          </a:p>
          <a:p>
            <a:pPr algn="ctr"/>
            <a:r>
              <a:rPr lang="el-GR" dirty="0" smtClean="0"/>
              <a:t>ΕΥΦΡΑΤΗΣ</a:t>
            </a:r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r>
              <a:rPr lang="el-GR" dirty="0" smtClean="0"/>
              <a:t>ΙΝΔΟΣ </a:t>
            </a:r>
          </a:p>
          <a:p>
            <a:pPr algn="ctr"/>
            <a:endParaRPr lang="el-GR" dirty="0" smtClean="0"/>
          </a:p>
          <a:p>
            <a:pPr algn="ctr"/>
            <a:r>
              <a:rPr lang="el-GR" dirty="0" smtClean="0"/>
              <a:t>ΓΑΓΓΗΣ</a:t>
            </a:r>
          </a:p>
          <a:p>
            <a:pPr algn="ctr"/>
            <a:endParaRPr lang="el-GR" dirty="0" smtClean="0"/>
          </a:p>
          <a:p>
            <a:pPr algn="ctr"/>
            <a:r>
              <a:rPr lang="el-GR" dirty="0" smtClean="0"/>
              <a:t>ΟΜΠ, ΓΕΝΙΣΕΙ, ΛΕΝΑΣ</a:t>
            </a:r>
          </a:p>
          <a:p>
            <a:pPr algn="ctr"/>
            <a:endParaRPr lang="el-GR" dirty="0" smtClean="0"/>
          </a:p>
          <a:p>
            <a:pPr algn="ctr"/>
            <a:r>
              <a:rPr lang="el-GR" dirty="0" smtClean="0"/>
              <a:t>ΓΙΑΝΓΚ ΤΣΕ, ΧΟΥΑΝΓΚ ΧΟ</a:t>
            </a:r>
          </a:p>
          <a:p>
            <a:pPr algn="ctr"/>
            <a:endParaRPr lang="el-GR" dirty="0" smtClean="0"/>
          </a:p>
          <a:p>
            <a:pPr algn="ctr"/>
            <a:r>
              <a:rPr lang="el-GR" dirty="0" smtClean="0"/>
              <a:t>ΜΕΚΟΝΓΚ, ΙΡΑΟΥΑΔΗΣ</a:t>
            </a:r>
          </a:p>
          <a:p>
            <a:pPr algn="ctr"/>
            <a:endParaRPr lang="el-GR" dirty="0" smtClean="0"/>
          </a:p>
          <a:p>
            <a:pPr algn="ctr"/>
            <a:r>
              <a:rPr lang="el-GR" dirty="0" smtClean="0"/>
              <a:t>ΒΡΑΧΜΑΠΟΥΤΡΑ</a:t>
            </a:r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r>
              <a:rPr lang="el-GR" dirty="0" smtClean="0"/>
              <a:t>ΟΜΠ, ΓΕΝΙΣΕΙ, ΛΕΝΑΣ</a:t>
            </a: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3857620" y="2214554"/>
            <a:ext cx="192882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3571868" y="2857496"/>
            <a:ext cx="257176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3214678" y="3429000"/>
            <a:ext cx="328614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2857488" y="4000504"/>
            <a:ext cx="39290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2571736" y="4500570"/>
            <a:ext cx="442915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>
            <a:off x="2357422" y="4929198"/>
            <a:ext cx="485778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/>
          <p:nvPr/>
        </p:nvCxnSpPr>
        <p:spPr>
          <a:xfrm>
            <a:off x="2143108" y="5429264"/>
            <a:ext cx="54292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Documents and Settings\ΔΗΜΗΤΡΑ ΚΑΨΙΩΧΑ\Επιφάνεια εργασίας\3850538030_d19c87f0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500703"/>
            <a:ext cx="2286016" cy="1357298"/>
          </a:xfrm>
          <a:prstGeom prst="rect">
            <a:avLst/>
          </a:prstGeom>
          <a:noFill/>
        </p:spPr>
      </p:pic>
      <p:pic>
        <p:nvPicPr>
          <p:cNvPr id="1027" name="Picture 3" descr="C:\Documents and Settings\ΔΗΜΗΤΡΑ ΚΑΨΙΩΧΑ\Επιφάνεια εργασίας\300px-Indus_near_Skard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470516"/>
            <a:ext cx="2190764" cy="1387484"/>
          </a:xfrm>
          <a:prstGeom prst="rect">
            <a:avLst/>
          </a:prstGeom>
          <a:noFill/>
        </p:spPr>
      </p:pic>
      <p:pic>
        <p:nvPicPr>
          <p:cNvPr id="1028" name="Picture 4" descr="C:\Documents and Settings\ΔΗΜΗΤΡΑ ΚΑΨΙΩΧΑ\Επιφάνεια εργασίας\432px-River_Ganga_meandering_through_the_Shivalik_ranges,_Rishikes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 rot="20293686">
            <a:off x="580435" y="576485"/>
            <a:ext cx="1868436" cy="156326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1029" name="Picture 5" descr="C:\Documents and Settings\ΔΗΜΗΤΡΑ ΚΑΨΙΩΧΑ\Επιφάνεια εργασίας\αρχείο λήψης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76907">
            <a:off x="6572798" y="477610"/>
            <a:ext cx="2163896" cy="1158217"/>
          </a:xfrm>
          <a:prstGeom prst="rect">
            <a:avLst/>
          </a:prstGeom>
          <a:noFill/>
        </p:spPr>
      </p:pic>
      <p:pic>
        <p:nvPicPr>
          <p:cNvPr id="1030" name="Picture 6" descr="C:\Documents and Settings\ΔΗΜΗΤΡΑ ΚΑΨΙΩΧΑ\Επιφάνεια εργασίας\αρχείο λήψης (4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857496"/>
            <a:ext cx="2028825" cy="1524000"/>
          </a:xfrm>
          <a:prstGeom prst="rect">
            <a:avLst/>
          </a:prstGeom>
          <a:noFill/>
        </p:spPr>
      </p:pic>
      <p:pic>
        <p:nvPicPr>
          <p:cNvPr id="1031" name="Picture 7" descr="C:\Documents and Settings\ΔΗΜΗΤΡΑ ΚΑΨΙΩΧΑ\Επιφάνεια εργασίας\αρχείο λήψης (8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750262">
            <a:off x="6650755" y="2333280"/>
            <a:ext cx="2330346" cy="1545121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Documents and Settings\ΔΗΜΗΤΡΑ ΚΑΨΙΩΧΑ\Επιφάνεια εργασίας\300px-Indus_near_Skard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3627" y="0"/>
            <a:ext cx="9327628" cy="6858000"/>
          </a:xfrm>
          <a:prstGeom prst="rect">
            <a:avLst/>
          </a:prstGeom>
          <a:noFill/>
        </p:spPr>
      </p:pic>
      <p:sp>
        <p:nvSpPr>
          <p:cNvPr id="4" name="3 - Πεντάγωνο"/>
          <p:cNvSpPr/>
          <p:nvPr/>
        </p:nvSpPr>
        <p:spPr>
          <a:xfrm rot="814655">
            <a:off x="218419" y="387327"/>
            <a:ext cx="3571868" cy="2285992"/>
          </a:xfrm>
          <a:prstGeom prst="homePlate">
            <a:avLst>
              <a:gd name="adj" fmla="val 2773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 </a:t>
            </a:r>
            <a:r>
              <a:rPr lang="el-GR" b="1" dirty="0" smtClean="0"/>
              <a:t>Ινδός Ποταμός</a:t>
            </a:r>
            <a:r>
              <a:rPr lang="el-GR" dirty="0" smtClean="0"/>
              <a:t> είναι ο όγδοος μεγαλύτερος ποταμός της Ασίας και ο μακρύτερος και σημαντικότερος του </a:t>
            </a:r>
            <a:r>
              <a:rPr lang="el-GR" dirty="0" smtClean="0">
                <a:hlinkClick r:id="rId3" tooltip="Πακιστάν"/>
              </a:rPr>
              <a:t>Πακιστάν</a:t>
            </a:r>
            <a:r>
              <a:rPr lang="el-GR" dirty="0" smtClean="0"/>
              <a:t>, του οποίου σχημάτιζε το φυσικό σύνορο με την </a:t>
            </a:r>
            <a:r>
              <a:rPr lang="el-GR" dirty="0" smtClean="0">
                <a:hlinkClick r:id="rId4" tooltip="Ινδία"/>
              </a:rPr>
              <a:t>Ινδία</a:t>
            </a:r>
            <a:r>
              <a:rPr lang="el-GR" dirty="0" smtClean="0"/>
              <a:t>. </a:t>
            </a:r>
            <a:endParaRPr lang="el-GR" dirty="0"/>
          </a:p>
        </p:txBody>
      </p:sp>
    </p:spTree>
  </p:cSld>
  <p:clrMapOvr>
    <a:masterClrMapping/>
  </p:clrMapOvr>
  <p:transition advTm="4000">
    <p:zo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Documents and Settings\ΔΗΜΗΤΡΑ ΚΑΨΙΩΧΑ\Επιφάνεια εργασίας\432px-River_Ganga_meandering_through_the_Shivalik_ranges,_Rishikes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5"/>
          </a:xfrm>
          <a:prstGeom prst="rect">
            <a:avLst/>
          </a:prstGeom>
          <a:noFill/>
        </p:spPr>
      </p:pic>
      <p:sp>
        <p:nvSpPr>
          <p:cNvPr id="5" name="4 - Κορνίζα"/>
          <p:cNvSpPr/>
          <p:nvPr/>
        </p:nvSpPr>
        <p:spPr>
          <a:xfrm>
            <a:off x="285720" y="0"/>
            <a:ext cx="3500462" cy="2857496"/>
          </a:xfrm>
          <a:prstGeom prst="bevel">
            <a:avLst>
              <a:gd name="adj" fmla="val 1016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 </a:t>
            </a:r>
            <a:r>
              <a:rPr lang="el-GR" b="1" dirty="0" smtClean="0"/>
              <a:t>Γάγγης</a:t>
            </a:r>
            <a:r>
              <a:rPr lang="el-GR" dirty="0" smtClean="0"/>
              <a:t> είναι ένα από τα μεγαλύτερα </a:t>
            </a:r>
            <a:r>
              <a:rPr lang="el-GR" dirty="0" smtClean="0">
                <a:hlinkClick r:id="rId3" tooltip="Ποτάμι"/>
              </a:rPr>
              <a:t>ποτάμι</a:t>
            </a:r>
            <a:r>
              <a:rPr lang="el-GR" dirty="0" smtClean="0"/>
              <a:t> της </a:t>
            </a:r>
            <a:r>
              <a:rPr lang="el-GR" dirty="0" smtClean="0">
                <a:hlinkClick r:id="rId4" tooltip="Ινδική χερσόνησος (δεν έχει γραφτεί ακόμα)"/>
              </a:rPr>
              <a:t>Ινδικής Χερσονήσου</a:t>
            </a:r>
            <a:r>
              <a:rPr lang="el-GR" dirty="0" smtClean="0"/>
              <a:t>. Το συνολικό μήκος του ποταμού είναι 2.510 χιλιόμετρα και διασχίζει την </a:t>
            </a:r>
            <a:r>
              <a:rPr lang="el-GR" dirty="0" smtClean="0">
                <a:hlinkClick r:id="rId5" tooltip="Ινδία"/>
              </a:rPr>
              <a:t>Ινδία</a:t>
            </a:r>
            <a:r>
              <a:rPr lang="el-GR" dirty="0" smtClean="0"/>
              <a:t> και το </a:t>
            </a:r>
            <a:r>
              <a:rPr lang="el-GR" dirty="0" smtClean="0">
                <a:hlinkClick r:id="rId6" tooltip="Μπανγκλαντές"/>
              </a:rPr>
              <a:t>Μπανγκλαντές</a:t>
            </a:r>
            <a:r>
              <a:rPr lang="el-GR" dirty="0" smtClean="0"/>
              <a:t>. </a:t>
            </a:r>
            <a:endParaRPr lang="el-GR" dirty="0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C:\Documents and Settings\ΔΗΜΗΤΡΑ ΚΑΨΙΩΧΑ\Επιφάνεια εργασίας\panemorfa-axiotheata-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- Στρογγύλεμα διαγώνιας γωνίας του ορθογωνίου"/>
          <p:cNvSpPr/>
          <p:nvPr/>
        </p:nvSpPr>
        <p:spPr>
          <a:xfrm>
            <a:off x="5214942" y="1571612"/>
            <a:ext cx="3071834" cy="2628912"/>
          </a:xfrm>
          <a:prstGeom prst="round2DiagRect">
            <a:avLst>
              <a:gd name="adj1" fmla="val 15304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ΙΑΠΩΝΙΑ</a:t>
            </a:r>
          </a:p>
          <a:p>
            <a:pPr algn="ctr"/>
            <a:r>
              <a:rPr lang="el-GR" dirty="0" smtClean="0"/>
              <a:t>Η</a:t>
            </a:r>
            <a:r>
              <a:rPr lang="el-GR" dirty="0"/>
              <a:t> </a:t>
            </a:r>
            <a:r>
              <a:rPr lang="el-GR" b="1" dirty="0"/>
              <a:t>Ιαπωνία</a:t>
            </a:r>
            <a:r>
              <a:rPr lang="el-GR" dirty="0"/>
              <a:t> </a:t>
            </a:r>
            <a:r>
              <a:rPr lang="el-GR" dirty="0" smtClean="0"/>
              <a:t> </a:t>
            </a:r>
            <a:r>
              <a:rPr lang="el-GR" dirty="0"/>
              <a:t>είναι χώρα της Ανατολικής </a:t>
            </a:r>
            <a:r>
              <a:rPr lang="el-GR" dirty="0">
                <a:hlinkClick r:id="rId3" tooltip="Ασία"/>
              </a:rPr>
              <a:t>Ασίας</a:t>
            </a:r>
            <a:r>
              <a:rPr lang="el-GR" dirty="0"/>
              <a:t>. Αποκαλείται από τους κατοίκους της </a:t>
            </a:r>
            <a:r>
              <a:rPr lang="el-GR" dirty="0" err="1" smtClean="0"/>
              <a:t>Νιχόν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/>
              <a:t>το όνομά της είναι συνδυασμός δύο </a:t>
            </a:r>
            <a:r>
              <a:rPr lang="el-GR" dirty="0">
                <a:hlinkClick r:id="rId4" tooltip="Ιδεόγραμμα"/>
              </a:rPr>
              <a:t>ιδεογραμμάτων</a:t>
            </a:r>
            <a:r>
              <a:rPr lang="el-GR" dirty="0" smtClean="0"/>
              <a:t>,</a:t>
            </a:r>
            <a:endParaRPr lang="el-GR" dirty="0"/>
          </a:p>
        </p:txBody>
      </p:sp>
    </p:spTree>
  </p:cSld>
  <p:clrMapOvr>
    <a:masterClrMapping/>
  </p:clrMapOvr>
  <p:transition advTm="4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2143116"/>
            <a:ext cx="7467600" cy="4330836"/>
          </a:xfrm>
        </p:spPr>
        <p:txBody>
          <a:bodyPr/>
          <a:lstStyle/>
          <a:p>
            <a:endParaRPr lang="el-GR" b="1" dirty="0"/>
          </a:p>
        </p:txBody>
      </p:sp>
      <p:sp>
        <p:nvSpPr>
          <p:cNvPr id="4" name="3 - Ελλειψοειδής επεξήγηση"/>
          <p:cNvSpPr/>
          <p:nvPr/>
        </p:nvSpPr>
        <p:spPr>
          <a:xfrm>
            <a:off x="214282" y="285728"/>
            <a:ext cx="3786182" cy="1612780"/>
          </a:xfrm>
          <a:prstGeom prst="wedgeEllipseCallout">
            <a:avLst>
              <a:gd name="adj1" fmla="val -56085"/>
              <a:gd name="adj2" fmla="val 841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ΟΜΠ</a:t>
            </a:r>
          </a:p>
          <a:p>
            <a:pPr algn="ctr"/>
            <a:r>
              <a:rPr lang="el-GR" dirty="0" smtClean="0"/>
              <a:t>Ο ποταμός </a:t>
            </a:r>
            <a:r>
              <a:rPr lang="el-GR" dirty="0" err="1" smtClean="0"/>
              <a:t>Όμπ</a:t>
            </a:r>
            <a:r>
              <a:rPr lang="el-GR" dirty="0" smtClean="0"/>
              <a:t>   είναι ένας μεγάλος ποταμός της Σιβηρίας.</a:t>
            </a:r>
            <a:endParaRPr lang="el-GR" dirty="0"/>
          </a:p>
        </p:txBody>
      </p:sp>
      <p:sp>
        <p:nvSpPr>
          <p:cNvPr id="7" name="6 - Ελλειψοειδής επεξήγηση"/>
          <p:cNvSpPr/>
          <p:nvPr/>
        </p:nvSpPr>
        <p:spPr>
          <a:xfrm>
            <a:off x="4929190" y="0"/>
            <a:ext cx="3500462" cy="2071702"/>
          </a:xfrm>
          <a:prstGeom prst="wedgeEllipseCallout">
            <a:avLst>
              <a:gd name="adj1" fmla="val 67748"/>
              <a:gd name="adj2" fmla="val 53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1" name="Picture 3" descr="C:\Documents and Settings\ΔΗΜΗΤΡΑ ΚΑΨΙΩΧΑ\Επιφάνεια εργασίας\αρχείο λήψης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2000264" cy="1500198"/>
          </a:xfrm>
          <a:prstGeom prst="rect">
            <a:avLst/>
          </a:prstGeom>
          <a:noFill/>
        </p:spPr>
      </p:pic>
      <p:sp>
        <p:nvSpPr>
          <p:cNvPr id="9" name="8 - Ελλειψοειδής επεξήγηση"/>
          <p:cNvSpPr/>
          <p:nvPr/>
        </p:nvSpPr>
        <p:spPr>
          <a:xfrm>
            <a:off x="214282" y="2071678"/>
            <a:ext cx="3786214" cy="1857388"/>
          </a:xfrm>
          <a:prstGeom prst="wedgeEllipseCallout">
            <a:avLst>
              <a:gd name="adj1" fmla="val -55364"/>
              <a:gd name="adj2" fmla="val 81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ΓΕΝΙΣΕΙ</a:t>
            </a:r>
          </a:p>
          <a:p>
            <a:pPr algn="ctr"/>
            <a:r>
              <a:rPr lang="el-GR" dirty="0" smtClean="0"/>
              <a:t>Ο </a:t>
            </a:r>
            <a:r>
              <a:rPr lang="el-GR" b="1" dirty="0" err="1" smtClean="0"/>
              <a:t>Γενισέι</a:t>
            </a:r>
            <a:r>
              <a:rPr lang="el-GR" dirty="0" smtClean="0"/>
              <a:t> γνωστός στα ελληνικά και ως </a:t>
            </a:r>
            <a:r>
              <a:rPr lang="el-GR" i="1" dirty="0" err="1" smtClean="0"/>
              <a:t>Ιενεσέης</a:t>
            </a:r>
            <a:r>
              <a:rPr lang="el-GR" dirty="0" smtClean="0"/>
              <a:t>, είναι ποταμός της κεντρικής </a:t>
            </a:r>
            <a:r>
              <a:rPr lang="el-GR" dirty="0" smtClean="0">
                <a:hlinkClick r:id="rId3" tooltip="Ρωσία"/>
              </a:rPr>
              <a:t>Ρωσίας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0" name="9 - Ελλειψοειδής επεξήγηση"/>
          <p:cNvSpPr/>
          <p:nvPr/>
        </p:nvSpPr>
        <p:spPr>
          <a:xfrm>
            <a:off x="0" y="4286256"/>
            <a:ext cx="4071934" cy="1898532"/>
          </a:xfrm>
          <a:prstGeom prst="wedgeEllipseCallout">
            <a:avLst>
              <a:gd name="adj1" fmla="val -47624"/>
              <a:gd name="adj2" fmla="val 77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ΛΕΝΑΣ</a:t>
            </a:r>
          </a:p>
          <a:p>
            <a:pPr algn="ctr"/>
            <a:r>
              <a:rPr lang="el-GR" dirty="0" smtClean="0"/>
              <a:t>Ο </a:t>
            </a:r>
            <a:r>
              <a:rPr lang="el-GR" b="1" dirty="0" smtClean="0"/>
              <a:t>Λένας</a:t>
            </a:r>
            <a:r>
              <a:rPr lang="el-GR" dirty="0" smtClean="0"/>
              <a:t> είναι ο δέκατος σε μήκος ποταμός της </a:t>
            </a:r>
            <a:r>
              <a:rPr lang="el-GR" dirty="0" smtClean="0">
                <a:hlinkClick r:id="rId4" tooltip="Γη"/>
              </a:rPr>
              <a:t>Γης</a:t>
            </a:r>
            <a:r>
              <a:rPr lang="el-GR" dirty="0" smtClean="0"/>
              <a:t>. Βρίσκεται στη </a:t>
            </a:r>
            <a:r>
              <a:rPr lang="el-GR" dirty="0" smtClean="0">
                <a:hlinkClick r:id="rId5" tooltip="Σιβηρία"/>
              </a:rPr>
              <a:t>Σιβηρία</a:t>
            </a:r>
            <a:r>
              <a:rPr lang="el-GR" dirty="0" smtClean="0"/>
              <a:t> της Ασιατικής </a:t>
            </a:r>
            <a:r>
              <a:rPr lang="el-GR" dirty="0" smtClean="0">
                <a:hlinkClick r:id="rId3" tooltip="Ρωσία"/>
              </a:rPr>
              <a:t>Ρωσίας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11" name="10 - Ελλειψοειδής επεξήγηση"/>
          <p:cNvSpPr/>
          <p:nvPr/>
        </p:nvSpPr>
        <p:spPr>
          <a:xfrm>
            <a:off x="4786314" y="2143116"/>
            <a:ext cx="3700482" cy="1857388"/>
          </a:xfrm>
          <a:prstGeom prst="wedgeEllipseCallout">
            <a:avLst>
              <a:gd name="adj1" fmla="val 65373"/>
              <a:gd name="adj2" fmla="val 58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2" name="Picture 4" descr="C:\Documents and Settings\ΔΗΜΗΤΡΑ ΚΑΨΙΩΧΑ\Επιφάνεια εργασίας\αρχείο λήψης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357430"/>
            <a:ext cx="1905000" cy="1428750"/>
          </a:xfrm>
          <a:prstGeom prst="rect">
            <a:avLst/>
          </a:prstGeom>
          <a:noFill/>
        </p:spPr>
      </p:pic>
      <p:sp>
        <p:nvSpPr>
          <p:cNvPr id="13" name="12 - Ελλειψοειδής επεξήγηση"/>
          <p:cNvSpPr/>
          <p:nvPr/>
        </p:nvSpPr>
        <p:spPr>
          <a:xfrm>
            <a:off x="4786314" y="4357694"/>
            <a:ext cx="3857652" cy="1969970"/>
          </a:xfrm>
          <a:prstGeom prst="wedgeEllipseCallout">
            <a:avLst>
              <a:gd name="adj1" fmla="val 64043"/>
              <a:gd name="adj2" fmla="val 64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3" name="Picture 5" descr="C:\Documents and Settings\ΔΗΜΗΤΡΑ ΚΑΨΙΩΧΑ\Επιφάνεια εργασίας\αρχείο λήψης (7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572008"/>
            <a:ext cx="2028825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57158" y="1000108"/>
            <a:ext cx="3286148" cy="200026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ΓΑΙΝΝΓΚ ΤΣΕ</a:t>
            </a:r>
          </a:p>
          <a:p>
            <a:pPr algn="ctr"/>
            <a:r>
              <a:rPr lang="el-GR" dirty="0" smtClean="0"/>
              <a:t>Ο </a:t>
            </a:r>
            <a:r>
              <a:rPr lang="el-GR" b="1" dirty="0" smtClean="0"/>
              <a:t>Γιανγκτσέ</a:t>
            </a:r>
            <a:r>
              <a:rPr lang="el-GR" dirty="0" smtClean="0"/>
              <a:t>  είναι ο μεγαλύτερος </a:t>
            </a:r>
            <a:r>
              <a:rPr lang="el-GR" dirty="0" smtClean="0">
                <a:hlinkClick r:id="rId2" tooltip="Ποταμός"/>
              </a:rPr>
              <a:t>ποταμός</a:t>
            </a:r>
            <a:r>
              <a:rPr lang="el-GR" dirty="0" smtClean="0"/>
              <a:t> της </a:t>
            </a:r>
            <a:r>
              <a:rPr lang="el-GR" dirty="0" smtClean="0">
                <a:hlinkClick r:id="rId3" tooltip="Ασία"/>
              </a:rPr>
              <a:t>Ασίας</a:t>
            </a:r>
            <a:r>
              <a:rPr lang="el-GR" dirty="0" smtClean="0"/>
              <a:t> και τέταρτος μεγαλύτερος στον κόσμο, με μήκος που φθάνει τα 5.471 χιλιόμετρα</a:t>
            </a:r>
            <a:r>
              <a:rPr lang="el-GR" baseline="30000" dirty="0" smtClean="0">
                <a:hlinkClick r:id="rId4"/>
              </a:rPr>
              <a:t>[2]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6" name="5 - Επεξήγηση με γραμμή 1 (γραμμή έμφασης)"/>
          <p:cNvSpPr/>
          <p:nvPr/>
        </p:nvSpPr>
        <p:spPr>
          <a:xfrm>
            <a:off x="4929190" y="785794"/>
            <a:ext cx="3357586" cy="2071702"/>
          </a:xfrm>
          <a:prstGeom prst="accentCallout1">
            <a:avLst>
              <a:gd name="adj1" fmla="val 64545"/>
              <a:gd name="adj2" fmla="val 141"/>
              <a:gd name="adj3" fmla="val 68285"/>
              <a:gd name="adj4" fmla="val 40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3428992" y="2000240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3970" name="Picture 2" descr="C:\Documents and Settings\ΔΗΜΗΤΡΑ ΚΑΨΙΩΧΑ\Επιφάνεια εργασίας\αρχείο λήψης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857232"/>
            <a:ext cx="2814643" cy="1928826"/>
          </a:xfrm>
          <a:prstGeom prst="rect">
            <a:avLst/>
          </a:prstGeom>
          <a:noFill/>
        </p:spPr>
      </p:pic>
      <p:sp>
        <p:nvSpPr>
          <p:cNvPr id="18" name="17 - Ορθογώνιο"/>
          <p:cNvSpPr/>
          <p:nvPr/>
        </p:nvSpPr>
        <p:spPr>
          <a:xfrm>
            <a:off x="357158" y="3714752"/>
            <a:ext cx="3429024" cy="20717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ΧΟΥΑΝΓΚ ΧΟ</a:t>
            </a:r>
          </a:p>
          <a:p>
            <a:pPr algn="ctr"/>
            <a:r>
              <a:rPr lang="el-GR" dirty="0" smtClean="0"/>
              <a:t>Ο </a:t>
            </a:r>
            <a:r>
              <a:rPr lang="el-GR" b="1" dirty="0" smtClean="0"/>
              <a:t>Κίτρινος Ποταμός</a:t>
            </a:r>
            <a:r>
              <a:rPr lang="el-GR" dirty="0" smtClean="0"/>
              <a:t> είναι ο δεύτερος μεγαλύτερος ποταμός της </a:t>
            </a:r>
            <a:r>
              <a:rPr lang="el-GR" dirty="0" smtClean="0">
                <a:hlinkClick r:id="rId6" tooltip="Λαϊκή Δημοκρατία της Κίνας"/>
              </a:rPr>
              <a:t>Λαϊκής δημοκρατίας της Κίνας</a:t>
            </a:r>
            <a:r>
              <a:rPr lang="el-GR" dirty="0" smtClean="0"/>
              <a:t>,</a:t>
            </a:r>
            <a:endParaRPr lang="el-GR" dirty="0"/>
          </a:p>
        </p:txBody>
      </p:sp>
      <p:sp>
        <p:nvSpPr>
          <p:cNvPr id="19" name="18 - Διάγραμμα ροής: Διεργασία"/>
          <p:cNvSpPr/>
          <p:nvPr/>
        </p:nvSpPr>
        <p:spPr>
          <a:xfrm>
            <a:off x="5000628" y="3714752"/>
            <a:ext cx="3286148" cy="2214578"/>
          </a:xfrm>
          <a:prstGeom prst="flowChart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3971" name="Picture 3" descr="C:\Documents and Settings\ΔΗΜΗΤΡΑ ΚΑΨΙΩΧΑ\Επιφάνεια εργασίας\αρχείο λήψης (5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3929066"/>
            <a:ext cx="2552700" cy="1790700"/>
          </a:xfrm>
          <a:prstGeom prst="rect">
            <a:avLst/>
          </a:prstGeom>
          <a:noFill/>
        </p:spPr>
      </p:pic>
      <p:cxnSp>
        <p:nvCxnSpPr>
          <p:cNvPr id="22" name="21 - Ευθύγραμμο βέλος σύνδεσης"/>
          <p:cNvCxnSpPr>
            <a:stCxn id="18" idx="3"/>
          </p:cNvCxnSpPr>
          <p:nvPr/>
        </p:nvCxnSpPr>
        <p:spPr>
          <a:xfrm flipV="1">
            <a:off x="3786182" y="4714884"/>
            <a:ext cx="1357322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Tm="4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rgbClr val="7030A0"/>
          </a:solidFill>
        </p:spPr>
        <p:txBody>
          <a:bodyPr/>
          <a:lstStyle/>
          <a:p>
            <a:endParaRPr lang="el-GR" dirty="0"/>
          </a:p>
        </p:txBody>
      </p:sp>
      <p:sp>
        <p:nvSpPr>
          <p:cNvPr id="5" name="4 - Διπλωμένη γωνία"/>
          <p:cNvSpPr/>
          <p:nvPr/>
        </p:nvSpPr>
        <p:spPr>
          <a:xfrm>
            <a:off x="500034" y="500042"/>
            <a:ext cx="3071834" cy="2286016"/>
          </a:xfrm>
          <a:prstGeom prst="foldedCorner">
            <a:avLst>
              <a:gd name="adj" fmla="val 2678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ΜΕΚΟΝΓΚ</a:t>
            </a:r>
          </a:p>
          <a:p>
            <a:pPr algn="ctr"/>
            <a:r>
              <a:rPr lang="el-GR" dirty="0" smtClean="0"/>
              <a:t>Ο </a:t>
            </a:r>
            <a:r>
              <a:rPr lang="el-GR" b="1" dirty="0" smtClean="0"/>
              <a:t>Μεκόνγκ</a:t>
            </a:r>
            <a:r>
              <a:rPr lang="el-GR" dirty="0" smtClean="0"/>
              <a:t> είναι ποταμός της Νοτιοανατολικής </a:t>
            </a:r>
            <a:r>
              <a:rPr lang="el-GR" dirty="0" smtClean="0">
                <a:hlinkClick r:id="rId2" tooltip="Ασία"/>
              </a:rPr>
              <a:t>Ασίας</a:t>
            </a:r>
            <a:r>
              <a:rPr lang="el-GR" dirty="0" smtClean="0"/>
              <a:t>. Πηγάζει από την περιοχή του οροπεδίου του </a:t>
            </a:r>
            <a:r>
              <a:rPr lang="el-GR" dirty="0" smtClean="0">
                <a:hlinkClick r:id="rId3" tooltip="Θιβέτ"/>
              </a:rPr>
              <a:t>Θιβέτ</a:t>
            </a:r>
            <a:r>
              <a:rPr lang="el-GR" dirty="0" smtClean="0"/>
              <a:t>,</a:t>
            </a:r>
            <a:endParaRPr lang="el-GR" dirty="0"/>
          </a:p>
        </p:txBody>
      </p:sp>
      <p:sp>
        <p:nvSpPr>
          <p:cNvPr id="6" name="5 - Διπλωμένη γωνία"/>
          <p:cNvSpPr/>
          <p:nvPr/>
        </p:nvSpPr>
        <p:spPr>
          <a:xfrm rot="5400000">
            <a:off x="5464975" y="-464371"/>
            <a:ext cx="2428892" cy="4071966"/>
          </a:xfrm>
          <a:prstGeom prst="foldedCorner">
            <a:avLst>
              <a:gd name="adj" fmla="val 2475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4994" name="Picture 2" descr="C:\Documents and Settings\ΔΗΜΗΤΡΑ ΚΑΨΙΩΧΑ\Επιφάνεια εργασίας\αρχείο λήψης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536537"/>
            <a:ext cx="3576638" cy="1963769"/>
          </a:xfrm>
          <a:prstGeom prst="rect">
            <a:avLst/>
          </a:prstGeom>
          <a:noFill/>
        </p:spPr>
      </p:pic>
      <p:sp>
        <p:nvSpPr>
          <p:cNvPr id="8" name="7 - Διπλωμένη γωνία"/>
          <p:cNvSpPr/>
          <p:nvPr/>
        </p:nvSpPr>
        <p:spPr>
          <a:xfrm>
            <a:off x="500034" y="3429000"/>
            <a:ext cx="3071834" cy="2643206"/>
          </a:xfrm>
          <a:prstGeom prst="foldedCorner">
            <a:avLst>
              <a:gd name="adj" fmla="val 27476"/>
            </a:avLst>
          </a:prstGeom>
          <a:solidFill>
            <a:srgbClr val="EC0E0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/>
          </a:p>
          <a:p>
            <a:pPr algn="ctr"/>
            <a:r>
              <a:rPr lang="el-GR" dirty="0" smtClean="0"/>
              <a:t>ΒΡΑΧΜΑΠΟΥΤΡΑ</a:t>
            </a:r>
          </a:p>
          <a:p>
            <a:pPr algn="ctr"/>
            <a:r>
              <a:rPr lang="el-GR" dirty="0" smtClean="0"/>
              <a:t>Ο </a:t>
            </a:r>
            <a:r>
              <a:rPr lang="el-GR" b="1" dirty="0" smtClean="0"/>
              <a:t>Βραχμαπούτρα</a:t>
            </a:r>
            <a:r>
              <a:rPr lang="el-GR" dirty="0" smtClean="0"/>
              <a:t> ή </a:t>
            </a:r>
            <a:r>
              <a:rPr lang="el-GR" dirty="0" err="1" smtClean="0"/>
              <a:t>Τσανγκπό</a:t>
            </a:r>
            <a:r>
              <a:rPr lang="el-GR" dirty="0" smtClean="0"/>
              <a:t>-Βραχμαπούτρα είναι ποταμός της Νότιας Ασίας, που διαρρέει την </a:t>
            </a:r>
            <a:r>
              <a:rPr lang="el-GR" dirty="0" smtClean="0">
                <a:hlinkClick r:id="rId5" tooltip="ΛΔΚ"/>
              </a:rPr>
              <a:t>Κίνα</a:t>
            </a:r>
            <a:r>
              <a:rPr lang="el-GR" dirty="0" smtClean="0"/>
              <a:t>, την </a:t>
            </a:r>
            <a:r>
              <a:rPr lang="el-GR" dirty="0" smtClean="0">
                <a:hlinkClick r:id="rId6" tooltip="Ινδία"/>
              </a:rPr>
              <a:t>Ινδία</a:t>
            </a:r>
            <a:r>
              <a:rPr lang="el-GR" dirty="0" smtClean="0"/>
              <a:t> και το </a:t>
            </a:r>
            <a:r>
              <a:rPr lang="el-GR" dirty="0" smtClean="0">
                <a:hlinkClick r:id="rId7" tooltip="Μπανγκλαντές"/>
              </a:rPr>
              <a:t>Μπανγκλαντές</a:t>
            </a:r>
            <a:r>
              <a:rPr lang="el-GR" dirty="0" smtClean="0"/>
              <a:t>.</a:t>
            </a:r>
            <a:endParaRPr lang="el-GR" dirty="0"/>
          </a:p>
        </p:txBody>
      </p:sp>
      <p:cxnSp>
        <p:nvCxnSpPr>
          <p:cNvPr id="10" name="9 - Ευθύγραμμο βέλος σύνδεσης"/>
          <p:cNvCxnSpPr>
            <a:stCxn id="5" idx="3"/>
          </p:cNvCxnSpPr>
          <p:nvPr/>
        </p:nvCxnSpPr>
        <p:spPr>
          <a:xfrm>
            <a:off x="3571868" y="1643050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12 - Διπλωμένη γωνία"/>
          <p:cNvSpPr/>
          <p:nvPr/>
        </p:nvSpPr>
        <p:spPr>
          <a:xfrm rot="5400000">
            <a:off x="5286380" y="2714620"/>
            <a:ext cx="2821801" cy="3821933"/>
          </a:xfrm>
          <a:prstGeom prst="foldedCorner">
            <a:avLst>
              <a:gd name="adj" fmla="val 2920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3428992" y="4500570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C:\Documents and Settings\ΔΗΜΗΤΡΑ ΚΑΨΙΩΧΑ\Επιφάνεια εργασίας\αρχείο λήψης (14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59360" y="3429000"/>
            <a:ext cx="3222648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C:\Documents and Settings\ΔΗΜΗΤΡΑ ΚΑΨΙΩΧΑ\Επιφάνεια εργασίας\6243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- Κορνίζα"/>
          <p:cNvSpPr/>
          <p:nvPr/>
        </p:nvSpPr>
        <p:spPr>
          <a:xfrm>
            <a:off x="4500562" y="0"/>
            <a:ext cx="3857652" cy="300037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ΦΙΛΙΠΠΙΝΕΣ</a:t>
            </a:r>
          </a:p>
          <a:p>
            <a:pPr algn="ctr"/>
            <a:r>
              <a:rPr lang="el-GR" sz="2400" dirty="0" smtClean="0"/>
              <a:t>Οι</a:t>
            </a:r>
            <a:r>
              <a:rPr lang="el-GR" sz="2400" dirty="0"/>
              <a:t> </a:t>
            </a:r>
            <a:r>
              <a:rPr lang="el-GR" sz="2400" b="1" dirty="0"/>
              <a:t>Φιλιππίνες</a:t>
            </a:r>
            <a:r>
              <a:rPr lang="el-GR" sz="2400" dirty="0"/>
              <a:t> </a:t>
            </a:r>
            <a:r>
              <a:rPr lang="el-GR" sz="2400" dirty="0" smtClean="0"/>
              <a:t>είναι </a:t>
            </a:r>
            <a:r>
              <a:rPr lang="el-GR" sz="2400" dirty="0"/>
              <a:t>νησιωτική χώρα της </a:t>
            </a:r>
            <a:r>
              <a:rPr lang="el-GR" sz="2400" dirty="0">
                <a:hlinkClick r:id="rId3" tooltip="Νοτιοανατολική Ασία"/>
              </a:rPr>
              <a:t>Νοτιοανατολικής Ασίας</a:t>
            </a:r>
            <a:r>
              <a:rPr lang="el-GR" sz="2400" dirty="0"/>
              <a:t>.</a:t>
            </a:r>
          </a:p>
        </p:txBody>
      </p:sp>
    </p:spTree>
  </p:cSld>
  <p:clrMapOvr>
    <a:masterClrMapping/>
  </p:clrMapOvr>
  <p:transition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 descr="C:\Documents and Settings\ΔΗΜΗΤΡΑ ΚΑΨΙΩΧΑ\Επιφάνεια εργασίας\αρχείο λήψης (1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57221" y="0"/>
            <a:ext cx="9501222" cy="6858000"/>
          </a:xfrm>
          <a:prstGeom prst="rect">
            <a:avLst/>
          </a:prstGeom>
          <a:noFill/>
        </p:spPr>
      </p:pic>
      <p:sp>
        <p:nvSpPr>
          <p:cNvPr id="5" name="4 - Ελλειψοειδής επεξήγηση"/>
          <p:cNvSpPr/>
          <p:nvPr/>
        </p:nvSpPr>
        <p:spPr>
          <a:xfrm>
            <a:off x="5500694" y="0"/>
            <a:ext cx="3643306" cy="2571768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ΤΖΑΜΑΙΚΑ</a:t>
            </a:r>
          </a:p>
          <a:p>
            <a:pPr algn="ctr"/>
            <a:r>
              <a:rPr lang="el-GR" sz="2000" dirty="0" smtClean="0"/>
              <a:t>Η</a:t>
            </a:r>
            <a:r>
              <a:rPr lang="el-GR" sz="2000" dirty="0"/>
              <a:t> </a:t>
            </a:r>
            <a:r>
              <a:rPr lang="el-GR" sz="2000" b="1" dirty="0"/>
              <a:t>Τζαμάικα</a:t>
            </a:r>
            <a:r>
              <a:rPr lang="el-GR" sz="2000" dirty="0"/>
              <a:t> </a:t>
            </a:r>
            <a:r>
              <a:rPr lang="el-GR" sz="2000" dirty="0" smtClean="0"/>
              <a:t> </a:t>
            </a:r>
            <a:r>
              <a:rPr lang="el-GR" sz="2000" dirty="0"/>
              <a:t>είναι μια χώρα με </a:t>
            </a:r>
            <a:r>
              <a:rPr lang="el-GR" sz="2000" dirty="0" err="1" smtClean="0"/>
              <a:t>μεγαλη</a:t>
            </a:r>
            <a:r>
              <a:rPr lang="el-GR" sz="2000" dirty="0" smtClean="0"/>
              <a:t> έκταση Πρωτεύουσα </a:t>
            </a:r>
            <a:r>
              <a:rPr lang="el-GR" sz="2000" dirty="0"/>
              <a:t>της χώρας είναι το </a:t>
            </a:r>
            <a:r>
              <a:rPr lang="el-GR" sz="2000" dirty="0">
                <a:hlinkClick r:id="rId3" tooltip="Κίνγκστον"/>
              </a:rPr>
              <a:t>Κίνγκστον</a:t>
            </a:r>
            <a:r>
              <a:rPr lang="el-GR" sz="2000" dirty="0"/>
              <a:t>.</a:t>
            </a:r>
          </a:p>
        </p:txBody>
      </p:sp>
    </p:spTree>
  </p:cSld>
  <p:clrMapOvr>
    <a:masterClrMapping/>
  </p:clrMapOvr>
  <p:transition advTm="6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733</TotalTime>
  <Words>266</Words>
  <Application>Microsoft Office PowerPoint</Application>
  <PresentationFormat>Προβολή στην οθόνη (4:3)</PresentationFormat>
  <Paragraphs>195</Paragraphs>
  <Slides>72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72</vt:i4>
      </vt:variant>
    </vt:vector>
  </HeadingPairs>
  <TitlesOfParts>
    <vt:vector size="78" baseType="lpstr">
      <vt:lpstr>Arial</vt:lpstr>
      <vt:lpstr>Calibri</vt:lpstr>
      <vt:lpstr>Century Schoolbook</vt:lpstr>
      <vt:lpstr>Wingdings</vt:lpstr>
      <vt:lpstr>Wingdings 2</vt:lpstr>
      <vt:lpstr>Προεξοχή</vt:lpstr>
      <vt:lpstr>Παρουσίαση του PowerPoint</vt:lpstr>
      <vt:lpstr>Παρουσίαση του PowerPoint</vt:lpstr>
      <vt:lpstr>Παρουσίαση του PowerPoint</vt:lpstr>
      <vt:lpstr>ΝΗΣΙΩΤΙΚΑ ΚΡΑΤΗ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ΛΙΓΑ ΛΟΓΙΑ ΚΑΙ ΑΞΙΟΘΕΑΤΑ…</vt:lpstr>
      <vt:lpstr>Παρουσίαση του PowerPoint</vt:lpstr>
      <vt:lpstr>ΜΙΑ ΒΟΛΤΑ ΣΤΑ ΠΑΡΚΑ ΤΗΣ…</vt:lpstr>
      <vt:lpstr>Παρουσίαση του PowerPoint</vt:lpstr>
      <vt:lpstr>Παρουσίαση του PowerPoint</vt:lpstr>
      <vt:lpstr>Παρουσίαση του PowerPoint</vt:lpstr>
      <vt:lpstr>ΜΙΑ ΜΑΤΙΑ ΣΤΟΥΣ ΔΙΑΦΟΡΟΥΣ ΚΗΠΟΥΣ ΚΑΙ ΛΙΜΝΕΣ ΤΗΣ ΙΑΠΩΝΙΑΣ</vt:lpstr>
      <vt:lpstr>Παρουσίαση του PowerPoint</vt:lpstr>
      <vt:lpstr>Παρουσίαση του PowerPoint</vt:lpstr>
      <vt:lpstr>Άλλα αξιοθέατα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ταυτότητα τηΣ ιαπωνίασ και η σημαία τησ</vt:lpstr>
      <vt:lpstr>Παρουσίαση του PowerPoint</vt:lpstr>
      <vt:lpstr>Παρουσίαση του PowerPoint</vt:lpstr>
      <vt:lpstr>Παρουσίαση του PowerPoint</vt:lpstr>
      <vt:lpstr>Ιαπωνική αυτοκινητοβιομηχανία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Ποτάμια του κόσμου </vt:lpstr>
      <vt:lpstr>Παρουσίαση του PowerPoint</vt:lpstr>
      <vt:lpstr>Παρουσίαση του PowerPoint</vt:lpstr>
      <vt:lpstr>Δέλτα ενόΣ ποταμού</vt:lpstr>
      <vt:lpstr>Παρουσίαση του PowerPoint</vt:lpstr>
      <vt:lpstr>Εκβολέσ ενόΣ ποταμού</vt:lpstr>
      <vt:lpstr>Παρουσίαση του PowerPoint</vt:lpstr>
      <vt:lpstr>ΤΑ ΜΕΓΑΛΥΤΕΡΑ ΠΟΤΑΜΙΑ ΤΟΥ ΚΟΣΜΟΥ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ΔΗΜΗΤΡΑ ΚΑΨΙΩΧΑ</dc:creator>
  <cp:lastModifiedBy>BOLLIS</cp:lastModifiedBy>
  <cp:revision>92</cp:revision>
  <dcterms:created xsi:type="dcterms:W3CDTF">2016-01-16T17:38:47Z</dcterms:created>
  <dcterms:modified xsi:type="dcterms:W3CDTF">2016-05-11T22:32:43Z</dcterms:modified>
</cp:coreProperties>
</file>