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9" r:id="rId34"/>
    <p:sldId id="290" r:id="rId35"/>
    <p:sldId id="291" r:id="rId36"/>
    <p:sldId id="292" r:id="rId37"/>
    <p:sldId id="293"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408"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E20E49A-396E-42A3-B35B-6C65560507A8}" type="datetimeFigureOut">
              <a:rPr lang="el-GR" smtClean="0"/>
              <a:pPr/>
              <a:t>14/1/2016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A54A40C-2269-4495-ADB4-27AB25B62191}"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20E49A-396E-42A3-B35B-6C65560507A8}" type="datetimeFigureOut">
              <a:rPr lang="el-GR" smtClean="0"/>
              <a:pPr/>
              <a:t>14/1/2016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54A40C-2269-4495-ADB4-27AB25B6219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el.wikipedia.org/wiki/%CE%97%CE%BB%CE%B5%CE%BA%CF%84%CF%81%CE%BF%CE%BD%CE%B9%CE%BA%CF%8C%CF%82_%CF%85%CF%80%CE%BF%CE%BB%CE%BF%CE%B3%CE%B9%CF%83%CF%84%CE%AE%CF%82" TargetMode="External"/><Relationship Id="rId2" Type="http://schemas.openxmlformats.org/officeDocument/2006/relationships/hyperlink" Target="https://el.wikipedia.org/wiki/%CE%91%CE%B3%CE%B3%CE%BB." TargetMode="External"/><Relationship Id="rId1" Type="http://schemas.openxmlformats.org/officeDocument/2006/relationships/slideLayout" Target="../slideLayouts/slideLayout1.xml"/><Relationship Id="rId4" Type="http://schemas.openxmlformats.org/officeDocument/2006/relationships/hyperlink" Target="https://el.wikipedia.org/w/index.php?title=DTP&amp;action=edit&amp;redlink=1" TargetMode="Externa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s://el.wikipedia.org/wiki/%CE%A0%CF%81%CE%BF%CF%83%CF%89%CF%80%CE%B9%CE%BA%CF%8C%CF%82_%CF%85%CF%80%CE%BF%CE%BB%CE%BF%CE%B3%CE%B9%CF%83%CF%84%CE%AE%CF%82" TargetMode="External"/><Relationship Id="rId3" Type="http://schemas.openxmlformats.org/officeDocument/2006/relationships/hyperlink" Target="https://el.wikipedia.org/wiki/%CE%A4%CE%B7%CE%BB%CE%B5%CF%8C%CF%81%CE%B1%CF%83%CE%B7" TargetMode="External"/><Relationship Id="rId7" Type="http://schemas.openxmlformats.org/officeDocument/2006/relationships/hyperlink" Target="https://el.wikipedia.org/w/index.php?title=%CE%9A%CE%B1%CF%84%CE%B1%CE%BD%CE%B1%CE%BB%CF%89%CF%84%CE%AD%CF%82&amp;action=edit&amp;redlink=1" TargetMode="External"/><Relationship Id="rId2" Type="http://schemas.openxmlformats.org/officeDocument/2006/relationships/hyperlink" Target="https://el.wikipedia.org/w/index.php?title=%CE%A3%CE%AE%CE%BC%CE%B1_%CE%B2%CE%AF%CE%BD%CF%84%CE%B5%CE%BF&amp;action=edit&amp;redlink=1" TargetMode="External"/><Relationship Id="rId1" Type="http://schemas.openxmlformats.org/officeDocument/2006/relationships/slideLayout" Target="../slideLayouts/slideLayout1.xml"/><Relationship Id="rId6" Type="http://schemas.openxmlformats.org/officeDocument/2006/relationships/hyperlink" Target="https://el.wikipedia.org/w/index.php?title=%CE%9C%CE%B7%CF%87%CE%AC%CE%BD%CE%B7%CE%BC%CE%B1&amp;action=edit&amp;redlink=1" TargetMode="External"/><Relationship Id="rId5" Type="http://schemas.openxmlformats.org/officeDocument/2006/relationships/hyperlink" Target="https://el.wikipedia.org/wiki/%CE%92%CE%B9%CE%BD%CF%84%CE%B5%CE%BF%CF%80%CE%B1%CE%B9%CF%87%CE%BD%CE%AF%CE%B4%CE%B9" TargetMode="External"/><Relationship Id="rId4" Type="http://schemas.openxmlformats.org/officeDocument/2006/relationships/hyperlink" Target="https://el.wikipedia.org/wiki/%CE%9F%CE%B8%CF%8C%CE%BD%CE%B7" TargetMode="External"/><Relationship Id="rId9" Type="http://schemas.openxmlformats.org/officeDocument/2006/relationships/hyperlink" Target="https://el.wikipedia.org/w/index.php?title=%CE%9C%CE%B7%CF%87%CE%B1%CE%BD%CE%AE_arcade&amp;action=edit&amp;redlink=1"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hyperlink" Target="https://el.wikipedia.org/wiki/%CE%A6%CF%89%CF%84%CE%BF%CE%B3%CF%81%CE%B1%CF%86%CE%B9%CE%BA%CE%AE_%CE%BC%CE%B7%CF%87%CE%B1%CE%BD%CE%AE" TargetMode="External"/><Relationship Id="rId2" Type="http://schemas.openxmlformats.org/officeDocument/2006/relationships/image" Target="../media/image7.jpeg"/><Relationship Id="rId1" Type="http://schemas.openxmlformats.org/officeDocument/2006/relationships/slideLayout" Target="../slideLayouts/slideLayout1.xml"/><Relationship Id="rId4" Type="http://schemas.openxmlformats.org/officeDocument/2006/relationships/hyperlink" Target="https://el.wikipedia.org/wiki/%CE%A6%CE%B9%CE%BB%CE%BC" TargetMode="Externa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hyperlink" Target="https://dsepwiki.wikispaces.com/%CE%9A%CF%8E%CE%B4%CE%B9%CE%BA%CE%B5%CF%82+%CF%87%CE%B1%CF%81%CE%B1%CE%BA%CF%84%CE%AE%CF%81%CF%89%CE%BD" TargetMode="External"/><Relationship Id="rId3" Type="http://schemas.openxmlformats.org/officeDocument/2006/relationships/hyperlink" Target="https://dsepwiki.wikispaces.com/%CE%97%CF%87%CE%B5%CE%AF%CE%B1" TargetMode="External"/><Relationship Id="rId7" Type="http://schemas.openxmlformats.org/officeDocument/2006/relationships/hyperlink" Target="https://dsepwiki.wikispaces.com/%CE%A8%CE%B7%CF%86%CE%B9%CE%B1%CE%BA%CF%8C%CF%82+-+%CE%B1%CE%BD%CE%B1%CE%BB%CE%BF%CE%B3%CE%B9%CE%BA%CF%8C%CF%82+%CE%BC%CE%B5%CF%84%CE%B1%CF%84%CF%81%CE%BF%CF%80%CE%AD%CE%B1%CF%82+(Digital+to+analog+converter)" TargetMode="External"/><Relationship Id="rId2" Type="http://schemas.openxmlformats.org/officeDocument/2006/relationships/hyperlink" Target="https://dsepwiki.wikispaces.com/%CE%9F%CE%B8%CF%8C%CE%BD%CE%B7" TargetMode="External"/><Relationship Id="rId1" Type="http://schemas.openxmlformats.org/officeDocument/2006/relationships/slideLayout" Target="../slideLayouts/slideLayout1.xml"/><Relationship Id="rId6" Type="http://schemas.openxmlformats.org/officeDocument/2006/relationships/hyperlink" Target="https://dsepwiki.wikispaces.com/%CE%A3%CF%87%CE%B5%CE%B4%CE%B9%CE%BF%CE%B3%CF%81%CE%AC%CF%86%CE%BF%CF%82+(plotter)" TargetMode="External"/><Relationship Id="rId5" Type="http://schemas.openxmlformats.org/officeDocument/2006/relationships/hyperlink" Target="https://dsepwiki.wikispaces.com/%CE%91%CE%BA%CE%BF%CF%85%CF%83%CF%84%CE%B9%CE%BA%CE%AC" TargetMode="External"/><Relationship Id="rId4" Type="http://schemas.openxmlformats.org/officeDocument/2006/relationships/hyperlink" Target="https://dsepwiki.wikispaces.com/%CE%95%CE%BA%CF%84%CF%85%CF%80%CF%89%CF%84%CE%AE%CF%82"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el.wikipedia.org/wiki/%CE%9F%CE%B9%CE%BA%CE%B9%CE%B1%CE%BA%CF%8C%CF%82_%CE%BA%CE%B9%CE%BD%CE%B7%CE%BC%CE%B1%CF%84%CE%BF%CE%B3%CF%81%CE%AC%CF%86%CE%BF%CF%82" TargetMode="External"/><Relationship Id="rId7" Type="http://schemas.openxmlformats.org/officeDocument/2006/relationships/hyperlink" Target="https://el.wikipedia.org/wiki/%CE%9A%CE%B9%CE%BD%CE%B7%CF%84%CF%8C" TargetMode="External"/><Relationship Id="rId2" Type="http://schemas.openxmlformats.org/officeDocument/2006/relationships/hyperlink" Target="https://el.wikipedia.org/wiki/%CE%9A%CE%B9%CE%BD%CE%B7%CE%BC%CE%B1%CF%84%CE%BF%CE%B3%CF%81%CE%AC%CF%86%CE%BF%CF%82" TargetMode="External"/><Relationship Id="rId1" Type="http://schemas.openxmlformats.org/officeDocument/2006/relationships/slideLayout" Target="../slideLayouts/slideLayout1.xml"/><Relationship Id="rId6" Type="http://schemas.openxmlformats.org/officeDocument/2006/relationships/hyperlink" Target="https://el.wikipedia.org/wiki/%CE%97%CE%BB%CE%B5%CE%BA%CF%84%CF%81%CE%BF%CE%BD%CE%B9%CE%BA%CF%8C%CF%82_%CE%A5%CF%80%CE%BF%CE%BB%CE%BF%CE%B3%CE%B9%CF%83%CF%84%CE%AE%CF%82" TargetMode="External"/><Relationship Id="rId5" Type="http://schemas.openxmlformats.org/officeDocument/2006/relationships/hyperlink" Target="https://el.wikipedia.org/wiki/%CE%A4%CE%B7%CE%BB%CE%B5%CF%8C%CF%81%CE%B1%CF%83%CE%B7" TargetMode="External"/><Relationship Id="rId4" Type="http://schemas.openxmlformats.org/officeDocument/2006/relationships/hyperlink" Target="https://el.wikipedia.org/wiki/%CE%A6%CF%89%CF%82"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8" Type="http://schemas.openxmlformats.org/officeDocument/2006/relationships/hyperlink" Target="https://el.wikipedia.org/w/index.php?title=%CE%97%CE%BB%CE%B5%CE%BA%CF%84%CF%81%CE%BF%CE%BC%CE%B7%CF%87%CE%B1%CE%BD%CE%B9%CE%BA%CE%AE&amp;action=edit&amp;redlink=1" TargetMode="External"/><Relationship Id="rId3" Type="http://schemas.openxmlformats.org/officeDocument/2006/relationships/hyperlink" Target="https://el.wikipedia.org/wiki/%CE%A3%CE%AE%CE%BC%CE%B1_(%CE%B7%CE%BB%CE%B5%CE%BA%CF%84%CF%81%CE%BF%CE%BD%CE%B9%CE%BA%CE%AE)" TargetMode="External"/><Relationship Id="rId7" Type="http://schemas.openxmlformats.org/officeDocument/2006/relationships/hyperlink" Target="https://el.wikipedia.org/wiki/%CE%89%CF%87%CE%BF%CF%82" TargetMode="External"/><Relationship Id="rId2" Type="http://schemas.openxmlformats.org/officeDocument/2006/relationships/hyperlink" Target="https://el.wikipedia.org/wiki/%CE%97%CE%BB%CE%B5%CE%BA%CF%84%CF%81%CE%B9%CE%BA%CE%AE_%CE%B5%CE%BD%CE%AD%CF%81%CE%B3%CE%B5%CE%B9%CE%B1" TargetMode="External"/><Relationship Id="rId1" Type="http://schemas.openxmlformats.org/officeDocument/2006/relationships/slideLayout" Target="../slideLayouts/slideLayout1.xml"/><Relationship Id="rId6" Type="http://schemas.openxmlformats.org/officeDocument/2006/relationships/hyperlink" Target="https://el.wikipedia.org/wiki/%CE%94%CE%B9%CE%B1%CE%BC%CE%AE%CE%BA%CE%B7_%CE%BA%CF%8D%CE%BC%CE%B1%CF%84%CE%B1" TargetMode="External"/><Relationship Id="rId11" Type="http://schemas.openxmlformats.org/officeDocument/2006/relationships/hyperlink" Target="https://el.wikipedia.org/wiki/%CE%88%CE%B3%CF%87%CE%BF%CF%81%CE%B4%CE%B1" TargetMode="External"/><Relationship Id="rId5" Type="http://schemas.openxmlformats.org/officeDocument/2006/relationships/hyperlink" Target="https://el.wikipedia.org/wiki/%CE%A0%CE%AF%CE%B5%CF%83%CE%B7" TargetMode="External"/><Relationship Id="rId10" Type="http://schemas.openxmlformats.org/officeDocument/2006/relationships/hyperlink" Target="https://el.wikipedia.org/wiki/%CE%91%CE%BD%CF%84%CE%B7%CF%87%CE%B5%CE%AF%CE%BF" TargetMode="External"/><Relationship Id="rId4" Type="http://schemas.openxmlformats.org/officeDocument/2006/relationships/hyperlink" Target="https://el.wikipedia.org/w/index.php?title=%CE%91%CE%BA%CE%BF%CF%85%CF%83%CF%84%CE%B9%CE%BA%CE%AE_%CE%B5%CE%BD%CE%AD%CF%81%CE%B3%CE%B5%CE%B9%CE%B1&amp;action=edit&amp;redlink=1" TargetMode="External"/><Relationship Id="rId9" Type="http://schemas.openxmlformats.org/officeDocument/2006/relationships/hyperlink" Target="https://el.wikipedia.org/wiki/%CE%97%CE%BB%CE%B5%CE%BA%CF%84%CF%81%CE%BF%CE%B1%CE%BA%CE%BF%CF%85%CF%83%CF%84%CE%B9%CE%BA%CE%AE"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s://el.wikipedia.org/wiki/%CE%A7%CE%B5%CE%B9%CF%81%CE%B9%CF%83%CF%84%CE%AE%CF%81%CE%B9%CE%BF" TargetMode="External"/><Relationship Id="rId3" Type="http://schemas.openxmlformats.org/officeDocument/2006/relationships/hyperlink" Target="https://el.wikipedia.org/wiki/%CE%94%CE%B5%CE%B4%CE%BF%CE%BC%CE%AD%CE%BD%CE%BF" TargetMode="External"/><Relationship Id="rId7" Type="http://schemas.openxmlformats.org/officeDocument/2006/relationships/hyperlink" Target="https://el.wikipedia.org/wiki/%CE%A3%CE%B1%CF%81%CF%89%CF%84%CE%AE%CF%82" TargetMode="External"/><Relationship Id="rId2" Type="http://schemas.openxmlformats.org/officeDocument/2006/relationships/hyperlink" Target="https://el.wikipedia.org/wiki/%CE%A5%CE%BB%CE%B9%CE%BA%CF%8C_%CF%85%CF%80%CE%BF%CE%BB%CE%BF%CE%B3%CE%B9%CF%83%CF%84%CF%8E%CE%BD" TargetMode="External"/><Relationship Id="rId1" Type="http://schemas.openxmlformats.org/officeDocument/2006/relationships/slideLayout" Target="../slideLayouts/slideLayout2.xml"/><Relationship Id="rId6" Type="http://schemas.openxmlformats.org/officeDocument/2006/relationships/hyperlink" Target="https://el.wikipedia.org/wiki/%CE%A0%CE%BF%CE%BD%CF%84%CE%AF%CE%BA%CE%B9_(%CF%83%CF%85%CF%83%CE%BA%CE%B5%CF%85%CE%AE)" TargetMode="External"/><Relationship Id="rId5" Type="http://schemas.openxmlformats.org/officeDocument/2006/relationships/hyperlink" Target="https://el.wikipedia.org/wiki/%CE%A0%CE%BB%CE%B7%CE%BA%CF%84%CF%81%CE%BF%CE%BB%CF%8C%CE%B3%CE%B9%CE%BF" TargetMode="External"/><Relationship Id="rId10" Type="http://schemas.openxmlformats.org/officeDocument/2006/relationships/hyperlink" Target="https://el.wikipedia.org/wiki/%CE%A8%CE%B7%CF%86%CE%B9%CE%B1%CE%BA%CE%AE_%CE%BA%CE%AC%CE%BC%CE%B5%CF%81%CE%B1" TargetMode="External"/><Relationship Id="rId4" Type="http://schemas.openxmlformats.org/officeDocument/2006/relationships/hyperlink" Target="https://el.wikipedia.org/wiki/%CE%97%CE%BB%CE%B5%CE%BA%CF%84%CF%81%CE%BF%CE%BD%CE%B9%CE%BA%CF%8C%CF%82_%CF%85%CF%80%CE%BF%CE%BB%CE%BF%CE%B3%CE%B9%CF%83%CF%84%CE%AE%CF%82" TargetMode="External"/><Relationship Id="rId9" Type="http://schemas.openxmlformats.org/officeDocument/2006/relationships/hyperlink" Target="https://el.wikipedia.org/wiki/%CE%9C%CE%B9%CE%BA%CF%81%CF%8C%CF%86%CF%89%CE%BD%CE%BF"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s://el.wikipedia.org/wiki/%CE%9B%CE%BF%CE%B3%CE%B9%CF%83%CE%BC%CE%B9%CE%BA%CF%8C" TargetMode="External"/><Relationship Id="rId2" Type="http://schemas.openxmlformats.org/officeDocument/2006/relationships/hyperlink" Target="https://el.wikipedia.org/wiki/%CE%A3%CF%85%CF%83%CE%BA%CE%B5%CF%85%CE%AE_%CE%B5%CE%BE%CF%8C%CE%B4%CE%BF%CF%85" TargetMode="External"/><Relationship Id="rId1" Type="http://schemas.openxmlformats.org/officeDocument/2006/relationships/slideLayout" Target="../slideLayouts/slideLayout1.xml"/><Relationship Id="rId5" Type="http://schemas.openxmlformats.org/officeDocument/2006/relationships/hyperlink" Target="https://el.wikipedia.org/wiki/%CE%93%CF%81%CE%B1%CF%86%CE%BF%CE%BC%CE%B7%CF%87%CE%B1%CE%BD%CE%AE" TargetMode="External"/><Relationship Id="rId4" Type="http://schemas.openxmlformats.org/officeDocument/2006/relationships/hyperlink" Target="https://el.wikipedia.org/wiki/%CE%9F%CE%B8%CF%8C%CE%BD%CE%B7_%CF%85%CF%80%CE%BF%CE%BB%CE%BF%CE%B3%CE%B9%CF%83%CF%84%CE%AE" TargetMode="External"/></Relationships>
</file>

<file path=ppt/slides/_rels/slide3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8" Type="http://schemas.openxmlformats.org/officeDocument/2006/relationships/hyperlink" Target="https://el.wikipedia.org/wiki/%CE%A0%CE%BF%CE%BD%CF%84%CE%AF%CE%BA%CE%B9_(%CF%83%CF%85%CF%83%CE%BA%CE%B5%CF%85%CE%AE)" TargetMode="External"/><Relationship Id="rId13" Type="http://schemas.openxmlformats.org/officeDocument/2006/relationships/hyperlink" Target="https://el.wikipedia.org/wiki/%CE%93%CF%81%CE%B1%CE%BC%CE%BC%CE%AE_%CE%B5%CE%BD%CF%84%CE%BF%CE%BB%CF%8E%CE%BD" TargetMode="External"/><Relationship Id="rId3" Type="http://schemas.openxmlformats.org/officeDocument/2006/relationships/hyperlink" Target="https://el.wikipedia.org/wiki/%CE%A0%CE%BB%CE%B7%CF%81%CE%BF%CF%86%CE%BF%CF%81%CE%B9%CE%BA%CE%AE" TargetMode="External"/><Relationship Id="rId7" Type="http://schemas.openxmlformats.org/officeDocument/2006/relationships/hyperlink" Target="https://el.wikipedia.org/wiki/%CE%A0%CE%BB%CE%B7%CE%BA%CF%84%CF%81%CE%BF%CE%BB%CF%8C%CE%B3%CE%B9%CE%BF" TargetMode="External"/><Relationship Id="rId12" Type="http://schemas.openxmlformats.org/officeDocument/2006/relationships/hyperlink" Target="https://el.wikipedia.org/wiki/%CE%9A%CE%AD%CE%BB%CF%85%CF%86%CE%BF%CF%82_(%CF%85%CF%80%CE%BF%CE%BB%CE%BF%CE%B3%CE%B9%CF%83%CF%84%CE%AD%CF%82)" TargetMode="External"/><Relationship Id="rId2" Type="http://schemas.openxmlformats.org/officeDocument/2006/relationships/hyperlink" Target="https://el.wikipedia.org/wiki/%CE%91%CE%B3%CE%B3%CE%BB%CE%B9%CE%BA%CE%AC" TargetMode="External"/><Relationship Id="rId1" Type="http://schemas.openxmlformats.org/officeDocument/2006/relationships/slideLayout" Target="../slideLayouts/slideLayout1.xml"/><Relationship Id="rId6" Type="http://schemas.openxmlformats.org/officeDocument/2006/relationships/hyperlink" Target="https://el.wikipedia.org/wiki/%CE%97%CE%BB%CE%B5%CE%BA%CF%84%CF%81%CE%BF%CE%BD%CE%B9%CE%BA%CF%8C%CF%82_%CF%85%CF%80%CE%BF%CE%BB%CE%BF%CE%B3%CE%B9%CF%83%CF%84%CE%AE%CF%82" TargetMode="External"/><Relationship Id="rId11" Type="http://schemas.openxmlformats.org/officeDocument/2006/relationships/hyperlink" Target="https://el.wikipedia.org/wiki/%CE%9C%CE%B9%CE%BA%CF%81%CE%BF%CF%8B%CF%80%CE%BF%CE%BB%CE%BF%CE%B3%CE%B9%CF%83%CF%84%CE%AE%CF%82" TargetMode="External"/><Relationship Id="rId5" Type="http://schemas.openxmlformats.org/officeDocument/2006/relationships/hyperlink" Target="https://el.wikipedia.org/wiki/%CE%9F%CE%B8%CF%8C%CE%BD%CE%B7" TargetMode="External"/><Relationship Id="rId10" Type="http://schemas.openxmlformats.org/officeDocument/2006/relationships/hyperlink" Target="https://el.wikipedia.org/wiki/%CE%9B%CE%B5%CE%B9%CF%84%CE%BF%CF%85%CF%81%CE%B3%CE%B9%CE%BA%CF%8C_%CF%83%CF%8D%CF%83%CF%84%CE%B7%CE%BC%CE%B1" TargetMode="External"/><Relationship Id="rId4" Type="http://schemas.openxmlformats.org/officeDocument/2006/relationships/hyperlink" Target="https://el.wikipedia.org/wiki/%CE%93%CF%81%CE%B1%CF%86%CE%B9%CE%BA%CE%AC_%CF%85%CF%80%CE%BF%CE%BB%CE%BF%CE%B3%CE%B9%CF%83%CF%84%CF%8E%CE%BD" TargetMode="External"/><Relationship Id="rId9" Type="http://schemas.openxmlformats.org/officeDocument/2006/relationships/hyperlink" Target="https://el.wikipedia.org/wiki/%CE%A0%CF%81%CF%8C%CE%B3%CF%81%CE%B1%CE%BC%CE%BC%CE%B1_%CF%85%CF%80%CE%BF%CE%BB%CE%BF%CE%B3%CE%B9%CF%83%CF%84%CE%AE" TargetMode="External"/></Relationships>
</file>

<file path=ppt/slides/_rels/slide3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el.wikipedia.org/wiki/%CE%97%CE%BB%CE%B5%CE%BA%CF%84%CF%81%CE%BF%CE%BD%CE%B9%CE%BA%CF%8C%CF%82_%CF%85%CF%80%CE%BF%CE%BB%CE%BF%CE%B3%CE%B9%CF%83%CF%84%CE%AE%CF%82" TargetMode="External"/><Relationship Id="rId2" Type="http://schemas.openxmlformats.org/officeDocument/2006/relationships/hyperlink" Target="https://el.wikipedia.org/wiki/%CE%A3%CF%85%CF%83%CE%BA%CE%B5%CF%85%CE%AE_%CE%B5%CE%B9%CF%83%CF%8C%CE%B4%CE%BF%CF%85" TargetMode="External"/><Relationship Id="rId1" Type="http://schemas.openxmlformats.org/officeDocument/2006/relationships/slideLayout" Target="../slideLayouts/slideLayout1.xml"/><Relationship Id="rId5" Type="http://schemas.openxmlformats.org/officeDocument/2006/relationships/hyperlink" Target="https://el.wikipedia.org/w/index.php?title=%CE%A0%CE%BB%CE%BF%CE%AE%CE%B3%CE%B7%CF%83%CE%B7&amp;action=edit&amp;redlink=1" TargetMode="External"/><Relationship Id="rId4" Type="http://schemas.openxmlformats.org/officeDocument/2006/relationships/hyperlink" Target="https://el.wikipedia.org/wiki/%CE%A0%CE%BB%CE%AE%CE%BA%CF%84%CF%81%CE%BF"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hyperlink" Target="https://el.wikipedia.org/w/index.php?title=%CE%9A%CE%AD%CF%81%CF%83%CE%BF%CF%81%CE%B1%CF%82&amp;action=edit&amp;redlink=1" TargetMode="External"/><Relationship Id="rId3" Type="http://schemas.openxmlformats.org/officeDocument/2006/relationships/hyperlink" Target="https://el.wikipedia.org/wiki/%CE%97%CE%BB%CE%B5%CE%BA%CF%84%CF%81%CE%BF%CE%BD%CE%B9%CE%BA%CF%8C%CF%82_%CF%85%CF%80%CE%BF%CE%BB%CE%BF%CE%B3%CE%B9%CF%83%CF%84%CE%AE%CF%82" TargetMode="External"/><Relationship Id="rId7" Type="http://schemas.openxmlformats.org/officeDocument/2006/relationships/hyperlink" Target="https://el.wikipedia.org/wiki/%CE%93%CF%81%CE%B1%CF%86%CE%B9%CE%BA%CE%AD%CF%82_%CE%94%CE%B9%CE%B5%CF%80%CE%B9%CF%86%CE%AC%CE%BD%CE%B5%CE%B9%CE%B5%CF%82_%CE%A7%CF%81%CE%AE%CF%83%CF%84%CE%B7" TargetMode="External"/><Relationship Id="rId2" Type="http://schemas.openxmlformats.org/officeDocument/2006/relationships/hyperlink" Target="https://el.wikipedia.org/wiki/%CE%A3%CF%85%CF%83%CE%BA%CE%B5%CF%85%CE%AE_%CE%B5%CE%B9%CF%83%CF%8C%CE%B4%CE%BF%CF%85" TargetMode="External"/><Relationship Id="rId1" Type="http://schemas.openxmlformats.org/officeDocument/2006/relationships/slideLayout" Target="../slideLayouts/slideLayout1.xml"/><Relationship Id="rId6" Type="http://schemas.openxmlformats.org/officeDocument/2006/relationships/hyperlink" Target="https://el.wikipedia.org/wiki/%CE%A0%CE%BF%CE%BD%CF%84%CE%AF%CE%BA%CE%B9_(%CE%B6%CF%89%CE%BF%CE%BB%CE%BF%CE%B3%CE%AF%CE%B1)" TargetMode="External"/><Relationship Id="rId5" Type="http://schemas.openxmlformats.org/officeDocument/2006/relationships/hyperlink" Target="https://el.wikipedia.org/wiki/%CE%A0%CE%BF%CE%BD%CF%84%CE%AF%CE%BA%CE%B9_(%CF%85%CF%80%CE%BF%CE%BB%CE%BF%CE%B3%CE%B9%CF%83%CF%84%CE%AD%CF%82)" TargetMode="External"/><Relationship Id="rId4" Type="http://schemas.openxmlformats.org/officeDocument/2006/relationships/hyperlink" Target="https://el.wikipedia.org/wiki/Tablet"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accent5">
              <a:lumMod val="40000"/>
              <a:lumOff val="60000"/>
            </a:schemeClr>
          </a:solidFill>
        </p:spPr>
        <p:txBody>
          <a:bodyPr>
            <a:normAutofit/>
          </a:bodyPr>
          <a:lstStyle/>
          <a:p>
            <a:r>
              <a:rPr lang="el-GR" sz="4000" dirty="0" smtClean="0"/>
              <a:t>Εργασία στο μάθημα της Πληροφορικής</a:t>
            </a:r>
            <a:br>
              <a:rPr lang="el-GR" sz="4000" dirty="0" smtClean="0"/>
            </a:br>
            <a:r>
              <a:rPr lang="el-GR" sz="4000" dirty="0" smtClean="0"/>
              <a:t/>
            </a:r>
            <a:br>
              <a:rPr lang="el-GR" sz="4000" dirty="0" smtClean="0"/>
            </a:br>
            <a:r>
              <a:rPr lang="el-GR" sz="4000" dirty="0" smtClean="0"/>
              <a:t>Σχολείο:9</a:t>
            </a:r>
            <a:r>
              <a:rPr lang="el-GR" sz="4000" baseline="30000" dirty="0" smtClean="0"/>
              <a:t>ο</a:t>
            </a:r>
            <a:r>
              <a:rPr lang="el-GR" sz="4000" dirty="0" smtClean="0"/>
              <a:t> Γυμνάσιο Τρικάλων</a:t>
            </a:r>
            <a:br>
              <a:rPr lang="el-GR" sz="4000" dirty="0" smtClean="0"/>
            </a:br>
            <a:r>
              <a:rPr lang="el-GR" sz="4000" dirty="0" smtClean="0"/>
              <a:t>Σχολικό έτος: </a:t>
            </a:r>
            <a:r>
              <a:rPr lang="el-GR" sz="4000" smtClean="0"/>
              <a:t>2015-2016  Τάξη:Α2’</a:t>
            </a:r>
            <a:r>
              <a:rPr lang="el-GR" sz="4000" dirty="0" smtClean="0"/>
              <a:t/>
            </a:r>
            <a:br>
              <a:rPr lang="el-GR" sz="4000" dirty="0" smtClean="0"/>
            </a:br>
            <a:r>
              <a:rPr lang="el-GR" sz="4000" dirty="0"/>
              <a:t/>
            </a:r>
            <a:br>
              <a:rPr lang="el-GR" sz="4000" dirty="0"/>
            </a:br>
            <a:r>
              <a:rPr lang="el-GR" sz="4000" dirty="0" smtClean="0"/>
              <a:t>Υπεύθυνος καθηγητής</a:t>
            </a:r>
            <a:r>
              <a:rPr lang="el-GR" sz="4000" smtClean="0"/>
              <a:t>: </a:t>
            </a:r>
            <a:br>
              <a:rPr lang="el-GR" sz="4000" smtClean="0"/>
            </a:br>
            <a:r>
              <a:rPr lang="el-GR" sz="4000" smtClean="0"/>
              <a:t>Μπουλογεώργος Στέφανος</a:t>
            </a:r>
            <a:endParaRPr lang="el-GR" sz="4000" dirty="0"/>
          </a:p>
        </p:txBody>
      </p:sp>
    </p:spTree>
  </p:cSld>
  <p:clrMapOvr>
    <a:masterClrMapping/>
  </p:clrMapOvr>
  <p:transition advTm="3437"/>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Σαρωτής</a:t>
            </a:r>
            <a:endParaRPr lang="el-GR" dirty="0"/>
          </a:p>
        </p:txBody>
      </p:sp>
    </p:spTree>
  </p:cSld>
  <p:clrMapOvr>
    <a:masterClrMapping/>
  </p:clrMapOvr>
  <p:transition advTm="844">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chemeClr val="accent5">
              <a:lumMod val="75000"/>
            </a:schemeClr>
          </a:solidFill>
          <a:ln>
            <a:solidFill>
              <a:schemeClr val="accent6">
                <a:lumMod val="75000"/>
              </a:schemeClr>
            </a:solidFill>
          </a:ln>
        </p:spPr>
        <p:txBody>
          <a:bodyPr>
            <a:normAutofit lnSpcReduction="10000"/>
          </a:bodyPr>
          <a:lstStyle/>
          <a:p>
            <a:r>
              <a:rPr lang="el-GR" dirty="0">
                <a:solidFill>
                  <a:schemeClr val="tx1"/>
                </a:solidFill>
              </a:rPr>
              <a:t>Ο </a:t>
            </a:r>
            <a:r>
              <a:rPr lang="el-GR" b="1" dirty="0">
                <a:solidFill>
                  <a:schemeClr val="tx1"/>
                </a:solidFill>
              </a:rPr>
              <a:t>σαρωτής</a:t>
            </a:r>
            <a:r>
              <a:rPr lang="el-GR" dirty="0">
                <a:solidFill>
                  <a:schemeClr val="tx1"/>
                </a:solidFill>
              </a:rPr>
              <a:t> </a:t>
            </a:r>
            <a:r>
              <a:rPr lang="el-GR" i="1" dirty="0">
                <a:solidFill>
                  <a:schemeClr val="tx1"/>
                </a:solidFill>
              </a:rPr>
              <a:t>(</a:t>
            </a:r>
            <a:r>
              <a:rPr lang="el-GR" i="1" dirty="0">
                <a:solidFill>
                  <a:schemeClr val="tx1"/>
                </a:solidFill>
                <a:hlinkClick r:id="rId2" tooltip="Αγγλ."/>
              </a:rPr>
              <a:t>αγγλ.</a:t>
            </a:r>
            <a:r>
              <a:rPr lang="el-GR" i="1" dirty="0">
                <a:solidFill>
                  <a:schemeClr val="tx1"/>
                </a:solidFill>
              </a:rPr>
              <a:t> </a:t>
            </a:r>
            <a:r>
              <a:rPr lang="el-GR" b="1" i="1" dirty="0" err="1">
                <a:solidFill>
                  <a:schemeClr val="tx1"/>
                </a:solidFill>
              </a:rPr>
              <a:t>scanner</a:t>
            </a:r>
            <a:r>
              <a:rPr lang="el-GR" i="1" dirty="0">
                <a:solidFill>
                  <a:schemeClr val="tx1"/>
                </a:solidFill>
              </a:rPr>
              <a:t>)</a:t>
            </a:r>
            <a:r>
              <a:rPr lang="el-GR" dirty="0">
                <a:solidFill>
                  <a:schemeClr val="tx1"/>
                </a:solidFill>
              </a:rPr>
              <a:t> είναι μια σύγχρονη ηλεκτρονική συσκευή που συνδέεται με </a:t>
            </a:r>
            <a:r>
              <a:rPr lang="el-GR" dirty="0">
                <a:solidFill>
                  <a:schemeClr val="tx1"/>
                </a:solidFill>
                <a:hlinkClick r:id="rId3" tooltip="Ηλεκτρονικός υπολογιστής"/>
              </a:rPr>
              <a:t>ηλεκτρονικό υπολογιστή</a:t>
            </a:r>
            <a:r>
              <a:rPr lang="el-GR" dirty="0">
                <a:solidFill>
                  <a:schemeClr val="tx1"/>
                </a:solidFill>
              </a:rPr>
              <a:t> δια της οποίας επιτυγχάνεται ψηφιοποίηση εικόνας (φωτογραφίας ή σχεδίου) καθώς και κάθε εγγράφου με σκοπό την αποθήκευση ή την επεξεργασία ή και την αποστολή αυτών.</a:t>
            </a:r>
          </a:p>
          <a:p>
            <a:r>
              <a:rPr lang="el-GR" dirty="0">
                <a:solidFill>
                  <a:schemeClr val="tx1"/>
                </a:solidFill>
              </a:rPr>
              <a:t>Η ψηφιοποίηση αυτών γίνεται ανάλογα είτε με πρόγραμμα επεξεργασίας εικόνας σε διάφορους τύπους αρχείων αποθήκευσης, είτε με πρόγραμμα επεξεργασίας κειμένου, όπου απαιτείται και ένα επιπρόσθετο πρόγραμμα οπτικής αναγνώρισης χαρακτήρων (γραμμάτων, συμβόλων), είτε ακόμα με σύνθετο πρόγραμμα </a:t>
            </a:r>
            <a:r>
              <a:rPr lang="el-GR" dirty="0">
                <a:solidFill>
                  <a:schemeClr val="tx1"/>
                </a:solidFill>
                <a:hlinkClick r:id="rId4" tooltip="DTP (δεν έχει γραφτεί ακόμα)"/>
              </a:rPr>
              <a:t>DTP</a:t>
            </a:r>
            <a:r>
              <a:rPr lang="el-GR" dirty="0">
                <a:solidFill>
                  <a:schemeClr val="tx1"/>
                </a:solidFill>
              </a:rPr>
              <a:t> που πραγματοποιούνται μαζί και οι δύο παραπάνω χωριστές επεξεργασίες.</a:t>
            </a:r>
          </a:p>
          <a:p>
            <a:pPr algn="l"/>
            <a:endParaRPr lang="el-GR" dirty="0">
              <a:solidFill>
                <a:schemeClr val="tx1"/>
              </a:solidFill>
            </a:endParaRPr>
          </a:p>
        </p:txBody>
      </p:sp>
    </p:spTree>
  </p:cSld>
  <p:clrMapOvr>
    <a:masterClrMapping/>
  </p:clrMapOvr>
  <p:transition advTm="7235">
    <p:checke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https://upload.wikimedia.org/wikipedia/commons/thumb/6/66/Canon_Lide_20.JPG/180px-Canon_Lide_2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5187">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Χειριστήριο παιχνιδιών</a:t>
            </a:r>
            <a:endParaRPr lang="el-GR" dirty="0"/>
          </a:p>
        </p:txBody>
      </p:sp>
    </p:spTree>
  </p:cSld>
  <p:clrMapOvr>
    <a:masterClrMapping/>
  </p:clrMapOvr>
  <p:transition advTm="2235">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p:spPr>
        <p:style>
          <a:lnRef idx="3">
            <a:schemeClr val="lt1"/>
          </a:lnRef>
          <a:fillRef idx="1">
            <a:schemeClr val="accent3"/>
          </a:fillRef>
          <a:effectRef idx="1">
            <a:schemeClr val="accent3"/>
          </a:effectRef>
          <a:fontRef idx="minor">
            <a:schemeClr val="lt1"/>
          </a:fontRef>
        </p:style>
        <p:txBody>
          <a:bodyPr>
            <a:normAutofit fontScale="92500" lnSpcReduction="10000"/>
          </a:bodyPr>
          <a:lstStyle/>
          <a:p>
            <a:pPr algn="l"/>
            <a:r>
              <a:rPr lang="el-GR" dirty="0">
                <a:solidFill>
                  <a:schemeClr val="tx1"/>
                </a:solidFill>
              </a:rPr>
              <a:t>Μια </a:t>
            </a:r>
            <a:r>
              <a:rPr lang="el-GR" b="1" dirty="0">
                <a:solidFill>
                  <a:schemeClr val="tx1"/>
                </a:solidFill>
              </a:rPr>
              <a:t>κονσόλα βιντεοπαιχνιδιού</a:t>
            </a:r>
            <a:r>
              <a:rPr lang="el-GR" dirty="0">
                <a:solidFill>
                  <a:schemeClr val="tx1"/>
                </a:solidFill>
              </a:rPr>
              <a:t> ή </a:t>
            </a:r>
            <a:r>
              <a:rPr lang="el-GR" b="1" dirty="0" err="1">
                <a:solidFill>
                  <a:schemeClr val="tx1"/>
                </a:solidFill>
              </a:rPr>
              <a:t>παιχνιδομηχανή</a:t>
            </a:r>
            <a:r>
              <a:rPr lang="el-GR" dirty="0">
                <a:solidFill>
                  <a:schemeClr val="tx1"/>
                </a:solidFill>
              </a:rPr>
              <a:t> είναι ένας υπολογιστής </a:t>
            </a:r>
            <a:r>
              <a:rPr lang="el-GR" dirty="0" err="1">
                <a:solidFill>
                  <a:schemeClr val="tx1"/>
                </a:solidFill>
              </a:rPr>
              <a:t>διαδραστικής</a:t>
            </a:r>
            <a:r>
              <a:rPr lang="el-GR" dirty="0">
                <a:solidFill>
                  <a:schemeClr val="tx1"/>
                </a:solidFill>
              </a:rPr>
              <a:t> ψυχαγωγίας ή ένα τροποποιημένο υπολογιστικό σύστημα το οποίο παράγει ένα </a:t>
            </a:r>
            <a:r>
              <a:rPr lang="el-GR" dirty="0">
                <a:solidFill>
                  <a:schemeClr val="tx1"/>
                </a:solidFill>
                <a:hlinkClick r:id="rId2" tooltip="Σήμα βίντεο (δεν έχει γραφτεί ακόμα)"/>
              </a:rPr>
              <a:t>σήμα οθόνης βίντεο</a:t>
            </a:r>
            <a:r>
              <a:rPr lang="el-GR" dirty="0">
                <a:solidFill>
                  <a:schemeClr val="tx1"/>
                </a:solidFill>
              </a:rPr>
              <a:t> που μπορεί να χρησιμοποιηθεί με μια ηλεκτρονική συσκευή απεικόνισης (</a:t>
            </a:r>
            <a:r>
              <a:rPr lang="el-GR" dirty="0">
                <a:solidFill>
                  <a:schemeClr val="tx1"/>
                </a:solidFill>
                <a:hlinkClick r:id="rId3" tooltip="Τηλεόραση"/>
              </a:rPr>
              <a:t>τηλεόραση</a:t>
            </a:r>
            <a:r>
              <a:rPr lang="el-GR" dirty="0">
                <a:solidFill>
                  <a:schemeClr val="tx1"/>
                </a:solidFill>
              </a:rPr>
              <a:t>, </a:t>
            </a:r>
            <a:r>
              <a:rPr lang="el-GR" dirty="0">
                <a:solidFill>
                  <a:schemeClr val="tx1"/>
                </a:solidFill>
                <a:hlinkClick r:id="rId4" tooltip="Οθόνη"/>
              </a:rPr>
              <a:t>οθόνη</a:t>
            </a:r>
            <a:r>
              <a:rPr lang="el-GR" dirty="0">
                <a:solidFill>
                  <a:schemeClr val="tx1"/>
                </a:solidFill>
              </a:rPr>
              <a:t>, κλπ.) για να εμφανίσει ένα </a:t>
            </a:r>
            <a:r>
              <a:rPr lang="el-GR" dirty="0">
                <a:solidFill>
                  <a:schemeClr val="tx1"/>
                </a:solidFill>
                <a:hlinkClick r:id="rId5" tooltip="Βιντεοπαιχνίδι"/>
              </a:rPr>
              <a:t>βιντεοπαιχνίδι</a:t>
            </a:r>
            <a:r>
              <a:rPr lang="el-GR" dirty="0">
                <a:solidFill>
                  <a:schemeClr val="tx1"/>
                </a:solidFill>
              </a:rPr>
              <a:t>. Ο όρος «κονσόλα βιντεοπαιχνιδιού» χρησιμοποιείται για να διακρίνει ένα </a:t>
            </a:r>
            <a:r>
              <a:rPr lang="el-GR" dirty="0">
                <a:solidFill>
                  <a:schemeClr val="tx1"/>
                </a:solidFill>
                <a:hlinkClick r:id="rId6" tooltip="Μηχάνημα (δεν έχει γραφτεί ακόμα)"/>
              </a:rPr>
              <a:t>μηχάνημα</a:t>
            </a:r>
            <a:r>
              <a:rPr lang="el-GR" dirty="0">
                <a:solidFill>
                  <a:schemeClr val="tx1"/>
                </a:solidFill>
              </a:rPr>
              <a:t> σχεδιασμένο για τους </a:t>
            </a:r>
            <a:r>
              <a:rPr lang="el-GR" dirty="0">
                <a:solidFill>
                  <a:schemeClr val="tx1"/>
                </a:solidFill>
                <a:hlinkClick r:id="rId7" tooltip="Καταναλωτές (δεν έχει γραφτεί ακόμα)"/>
              </a:rPr>
              <a:t>καταναλωτές</a:t>
            </a:r>
            <a:r>
              <a:rPr lang="el-GR" dirty="0">
                <a:solidFill>
                  <a:schemeClr val="tx1"/>
                </a:solidFill>
              </a:rPr>
              <a:t> να το αγοράζουν και να το χρησιμοποιούν αποκλειστικά και μόνο για βιντεοπαιχνίδια από έναν </a:t>
            </a:r>
            <a:r>
              <a:rPr lang="el-GR" dirty="0">
                <a:solidFill>
                  <a:schemeClr val="tx1"/>
                </a:solidFill>
                <a:hlinkClick r:id="rId8" tooltip="Προσωπικός υπολογιστής"/>
              </a:rPr>
              <a:t>προσωπικό υπολογιστή</a:t>
            </a:r>
            <a:r>
              <a:rPr lang="el-GR" dirty="0">
                <a:solidFill>
                  <a:schemeClr val="tx1"/>
                </a:solidFill>
              </a:rPr>
              <a:t>, ο οποίος έχει πολλές άλλες λειτουργίες, ή </a:t>
            </a:r>
            <a:r>
              <a:rPr lang="el-GR" dirty="0">
                <a:solidFill>
                  <a:schemeClr val="tx1"/>
                </a:solidFill>
                <a:hlinkClick r:id="rId9" tooltip="Μηχανή arcade (δεν έχει γραφτεί ακόμα)"/>
              </a:rPr>
              <a:t>μηχανήματα </a:t>
            </a:r>
            <a:r>
              <a:rPr lang="el-GR" dirty="0" err="1">
                <a:solidFill>
                  <a:schemeClr val="tx1"/>
                </a:solidFill>
                <a:hlinkClick r:id="rId9" tooltip="Μηχανή arcade (δεν έχει γραφτεί ακόμα)"/>
              </a:rPr>
              <a:t>arcade</a:t>
            </a:r>
            <a:r>
              <a:rPr lang="el-GR" dirty="0">
                <a:solidFill>
                  <a:schemeClr val="tx1"/>
                </a:solidFill>
              </a:rPr>
              <a:t>, τα οποία προορίζονται για επιχειρήσεις που τα αγοράζουν και στη συνέχεια χρεώνουν τρίτους για να παίξουν σε αυτά.</a:t>
            </a:r>
          </a:p>
        </p:txBody>
      </p:sp>
    </p:spTree>
  </p:cSld>
  <p:clrMapOvr>
    <a:masterClrMapping/>
  </p:clrMapOvr>
  <p:transition advTm="7500">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descr="https://upload.wikimedia.org/wikipedia/commons/thumb/5/5e/Odysseye2m.png/220px-Odysseye2m.pn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6141">
    <p:pull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Μικρόφωνο</a:t>
            </a:r>
            <a:endParaRPr lang="el-GR" dirty="0"/>
          </a:p>
        </p:txBody>
      </p:sp>
    </p:spTree>
  </p:cSld>
  <p:clrMapOvr>
    <a:masterClrMapping/>
  </p:clrMapOvr>
  <p:transition advTm="1750">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blipFill>
            <a:blip r:embed="rId2"/>
            <a:tile tx="0" ty="0" sx="100000" sy="100000" flip="none" algn="tl"/>
          </a:blipFill>
        </p:spPr>
        <p:txBody>
          <a:bodyPr>
            <a:normAutofit fontScale="55000" lnSpcReduction="20000"/>
          </a:bodyPr>
          <a:lstStyle/>
          <a:p>
            <a:r>
              <a:rPr lang="el-GR" dirty="0">
                <a:solidFill>
                  <a:schemeClr val="accent2">
                    <a:lumMod val="20000"/>
                    <a:lumOff val="80000"/>
                  </a:schemeClr>
                </a:solidFill>
              </a:rPr>
              <a:t>Το </a:t>
            </a:r>
            <a:r>
              <a:rPr lang="el-GR" b="1" dirty="0">
                <a:solidFill>
                  <a:schemeClr val="accent2">
                    <a:lumMod val="20000"/>
                    <a:lumOff val="80000"/>
                  </a:schemeClr>
                </a:solidFill>
              </a:rPr>
              <a:t>μικρόφωνο</a:t>
            </a:r>
            <a:r>
              <a:rPr lang="el-GR" dirty="0">
                <a:solidFill>
                  <a:schemeClr val="accent2">
                    <a:lumMod val="20000"/>
                    <a:lumOff val="80000"/>
                  </a:schemeClr>
                </a:solidFill>
              </a:rPr>
              <a:t> είναι συσκευή που μετατρέπει τα </a:t>
            </a:r>
            <a:r>
              <a:rPr lang="el-GR" dirty="0" smtClean="0">
                <a:solidFill>
                  <a:schemeClr val="accent2">
                    <a:lumMod val="20000"/>
                    <a:lumOff val="80000"/>
                  </a:schemeClr>
                </a:solidFill>
              </a:rPr>
              <a:t>ηχητικά κύματα</a:t>
            </a:r>
            <a:r>
              <a:rPr lang="el-GR" dirty="0">
                <a:solidFill>
                  <a:schemeClr val="accent2">
                    <a:lumMod val="20000"/>
                    <a:lumOff val="80000"/>
                  </a:schemeClr>
                </a:solidFill>
              </a:rPr>
              <a:t> </a:t>
            </a:r>
            <a:r>
              <a:rPr lang="el-GR" dirty="0" smtClean="0">
                <a:solidFill>
                  <a:schemeClr val="accent2">
                    <a:lumMod val="20000"/>
                    <a:lumOff val="80000"/>
                  </a:schemeClr>
                </a:solidFill>
              </a:rPr>
              <a:t>σε ηλεκτρικές </a:t>
            </a:r>
            <a:r>
              <a:rPr lang="el-GR" dirty="0" err="1" smtClean="0">
                <a:solidFill>
                  <a:schemeClr val="accent2">
                    <a:lumMod val="20000"/>
                    <a:lumOff val="80000"/>
                  </a:schemeClr>
                </a:solidFill>
              </a:rPr>
              <a:t>ταλαντωσεις</a:t>
            </a:r>
            <a:r>
              <a:rPr lang="el-GR" dirty="0">
                <a:solidFill>
                  <a:schemeClr val="accent2">
                    <a:lumMod val="20000"/>
                    <a:lumOff val="80000"/>
                  </a:schemeClr>
                </a:solidFill>
              </a:rPr>
              <a:t> </a:t>
            </a:r>
            <a:r>
              <a:rPr lang="el-GR" dirty="0" smtClean="0">
                <a:solidFill>
                  <a:schemeClr val="accent2">
                    <a:lumMod val="20000"/>
                    <a:lumOff val="80000"/>
                  </a:schemeClr>
                </a:solidFill>
              </a:rPr>
              <a:t>. </a:t>
            </a:r>
            <a:r>
              <a:rPr lang="el-GR" dirty="0">
                <a:solidFill>
                  <a:schemeClr val="accent2">
                    <a:lumMod val="20000"/>
                    <a:lumOff val="80000"/>
                  </a:schemeClr>
                </a:solidFill>
              </a:rPr>
              <a:t>H χρησιμότητά του είναι μεγάλη γιατί διαμορφώνει τα ηλεκτρικά σήματα που δέχεται, ανάλογα με την επίδραση των ηχητικών κυμάτων. Οι διαμορφωμένες ηλεκτρικές ταλαντώσεις μεταφέρονται μέσω σύρματος ή κεραίας και μπορούν να μετατραπούν στον αρχικό ήχο.</a:t>
            </a:r>
          </a:p>
          <a:p>
            <a:r>
              <a:rPr lang="el-GR" dirty="0">
                <a:solidFill>
                  <a:schemeClr val="accent2">
                    <a:lumMod val="20000"/>
                    <a:lumOff val="80000"/>
                  </a:schemeClr>
                </a:solidFill>
              </a:rPr>
              <a:t>Υπάρχουν διάφορα είδη μικροφώνων:</a:t>
            </a:r>
          </a:p>
          <a:p>
            <a:r>
              <a:rPr lang="el-GR" dirty="0">
                <a:solidFill>
                  <a:schemeClr val="accent2">
                    <a:lumMod val="20000"/>
                    <a:lumOff val="80000"/>
                  </a:schemeClr>
                </a:solidFill>
              </a:rPr>
              <a:t>μικρόφωνο άνθρακα: το μικρόφωνο άνθρακα αποτελείται από ένα μεταλλικό σώμα μέσα στο οποίο είναι τοποθετημένο ένα μικρό δοχείο, το οποίο έχει μονωτικές ιδιότητες. Η λειτουργία του μικροφώνου αυτού έχει σχέση με την μεταβολή της ηλεκτρικής αντίστασης των κόκκων του άνθρακα, εξαιτίας της μεταβολής της πίεσης που ασκείται στο διάφραγμα από τα ηχητικά κύματα.</a:t>
            </a:r>
          </a:p>
          <a:p>
            <a:r>
              <a:rPr lang="el-GR" dirty="0">
                <a:solidFill>
                  <a:schemeClr val="accent2">
                    <a:lumMod val="20000"/>
                    <a:lumOff val="80000"/>
                  </a:schemeClr>
                </a:solidFill>
              </a:rPr>
              <a:t>μικρόφωνο ταινίας: το μικρόφωνο ταινίας αποτελείται από μια λεπτή πτυχωτή ταινία, συνήθως από αλουμίνιο, η οποία μπορεί και πάλλεται ελεύθερα μέσα στο ηλεκτρικό πεδίο που δημιουργεί ένας ισχυρός μαγνήτης. Το μικρόφωνο αυτό έχει κατευθυνόμενη λήψη από δύο αντίθετες κατευθύνσεις και χρησιμοποιείται για ταυτόχρονη εξυπηρέτηση δύο ομιλητών, λόγω της καλής του απόκρισης.</a:t>
            </a:r>
          </a:p>
          <a:p>
            <a:r>
              <a:rPr lang="el-GR" dirty="0">
                <a:solidFill>
                  <a:schemeClr val="accent2">
                    <a:lumMod val="20000"/>
                    <a:lumOff val="80000"/>
                  </a:schemeClr>
                </a:solidFill>
              </a:rPr>
              <a:t>δυναμικό μικρόφωνο: το δυναμικό μικρόφωνο αποτελείται από έναν ισχυρό μόνιμο μαγνήτη κ' ένα πηνίο τοποθετημένο ανάμεσα στους πόλους του, ώστε να κινείται ελεύθερα. Η λειτουργία του βασίζεται στο φαινόμενο της επαγωγής: όταν ηχητικά κύματα πέφτουν στο διάφραγμα, το πηνίο πάλλεται στο πεδίο του μαγνήτη, τέμνονται οι μαγνητικές γραμμές κι εμφανίζεται στα άκρα του πηνίου επαγωγική τάση. Χρησιμοποιείται κυρίως σε μικροφωνικές εγκαταστάσεις που απαιτούν ιδιαίτερη πιστότητα. Το μικρόφωνο πήρε την ονομασία του από τον Ντέιβιντ Χιουζ, ο οποίος επινόησε μια διάταξη μεταφοράς ήχου που ήταν τόσο ευαίσθητη, που τη θεωρούσε κάτι σαν «μικροσκόπιο ήχου» και την ονόμασε «μικρόφωνο» (microphone).</a:t>
            </a:r>
          </a:p>
          <a:p>
            <a:r>
              <a:rPr lang="el-GR" dirty="0">
                <a:solidFill>
                  <a:schemeClr val="accent2">
                    <a:lumMod val="20000"/>
                    <a:lumOff val="80000"/>
                  </a:schemeClr>
                </a:solidFill>
              </a:rPr>
              <a:t>πυκνωτικό μικρόφωνο: Η λειτουργία του στηρίζεται στις μεταβολές χωρητικότητας ενός ενσωματωμένου </a:t>
            </a:r>
            <a:r>
              <a:rPr lang="el-GR" dirty="0" smtClean="0">
                <a:solidFill>
                  <a:schemeClr val="accent2">
                    <a:lumMod val="20000"/>
                    <a:lumOff val="80000"/>
                  </a:schemeClr>
                </a:solidFill>
              </a:rPr>
              <a:t>πυκνωτή, </a:t>
            </a:r>
            <a:r>
              <a:rPr lang="el-GR" dirty="0">
                <a:solidFill>
                  <a:schemeClr val="accent2">
                    <a:lumMod val="20000"/>
                    <a:lumOff val="80000"/>
                  </a:schemeClr>
                </a:solidFill>
              </a:rPr>
              <a:t>σύμφωνα με τις μεταβολές της πίεσης που προκαλούνται από τα ηχητικά κύματα. Είναι ο πλέον σύγχρονος και αποδοτικός - από άποψη ποιότητας - τύπος μικροφώνου.</a:t>
            </a:r>
          </a:p>
          <a:p>
            <a:pPr algn="l"/>
            <a:endParaRPr lang="el-GR" dirty="0">
              <a:solidFill>
                <a:schemeClr val="tx1"/>
              </a:solidFill>
            </a:endParaRPr>
          </a:p>
        </p:txBody>
      </p:sp>
    </p:spTree>
  </p:cSld>
  <p:clrMapOvr>
    <a:masterClrMapping/>
  </p:clrMapOvr>
  <p:transition advTm="19547">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https://upload.wikimedia.org/wikipedia/commons/thumb/1/11/Microphone_U87.jpg/220px-Microphone_U87.jpg"/>
          <p:cNvPicPr>
            <a:picLocks noChangeAspect="1" noChangeArrowheads="1"/>
          </p:cNvPicPr>
          <p:nvPr/>
        </p:nvPicPr>
        <p:blipFill>
          <a:blip r:embed="rId2"/>
          <a:srcRect/>
          <a:stretch>
            <a:fillRect/>
          </a:stretch>
        </p:blipFill>
        <p:spPr bwMode="auto">
          <a:xfrm>
            <a:off x="0" y="1"/>
            <a:ext cx="9144000" cy="6893742"/>
          </a:xfrm>
          <a:prstGeom prst="rect">
            <a:avLst/>
          </a:prstGeom>
          <a:noFill/>
        </p:spPr>
      </p:pic>
    </p:spTree>
  </p:cSld>
  <p:clrMapOvr>
    <a:masterClrMapping/>
  </p:clrMapOvr>
  <p:transition advTm="4516">
    <p:wedg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Ψηφιακή κάμερα</a:t>
            </a:r>
            <a:endParaRPr lang="el-GR" dirty="0"/>
          </a:p>
        </p:txBody>
      </p:sp>
    </p:spTree>
  </p:cSld>
  <p:clrMapOvr>
    <a:masterClrMapping/>
  </p:clrMapOvr>
  <p:transition advTm="1312">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9144000" cy="6858000"/>
          </a:xfrm>
          <a:solidFill>
            <a:schemeClr val="bg1">
              <a:lumMod val="50000"/>
            </a:schemeClr>
          </a:solidFill>
        </p:spPr>
        <p:txBody>
          <a:bodyPr/>
          <a:lstStyle/>
          <a:p>
            <a:r>
              <a:rPr lang="el-GR" dirty="0" smtClean="0"/>
              <a:t>Συσκευές εισόδου</a:t>
            </a:r>
            <a:endParaRPr lang="el-GR" dirty="0"/>
          </a:p>
        </p:txBody>
      </p:sp>
    </p:spTree>
  </p:cSld>
  <p:clrMapOvr>
    <a:masterClrMapping/>
  </p:clrMapOvr>
  <p:transition advTm="186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blipFill>
            <a:blip r:embed="rId2"/>
            <a:tile tx="0" ty="0" sx="100000" sy="100000" flip="none" algn="tl"/>
          </a:blip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lstStyle/>
          <a:p>
            <a:r>
              <a:rPr lang="el-GR" dirty="0">
                <a:solidFill>
                  <a:schemeClr val="tx1"/>
                </a:solidFill>
              </a:rPr>
              <a:t>Η </a:t>
            </a:r>
            <a:r>
              <a:rPr lang="el-GR" b="1" dirty="0">
                <a:solidFill>
                  <a:schemeClr val="tx1"/>
                </a:solidFill>
              </a:rPr>
              <a:t>ψηφιακή φωτογραφική μηχανή</a:t>
            </a:r>
            <a:r>
              <a:rPr lang="el-GR" dirty="0">
                <a:solidFill>
                  <a:schemeClr val="tx1"/>
                </a:solidFill>
              </a:rPr>
              <a:t> είναι συσκευή η οποία καταγράφει εικόνες με ηλεκτρονικό τρόπο, σε αντίθεση με την συμβατική </a:t>
            </a:r>
            <a:r>
              <a:rPr lang="el-GR" dirty="0">
                <a:solidFill>
                  <a:schemeClr val="tx1"/>
                </a:solidFill>
                <a:hlinkClick r:id="rId3" tooltip="Φωτογραφική μηχανή"/>
              </a:rPr>
              <a:t>φωτογραφική μηχανή</a:t>
            </a:r>
            <a:r>
              <a:rPr lang="el-GR" dirty="0">
                <a:solidFill>
                  <a:schemeClr val="tx1"/>
                </a:solidFill>
              </a:rPr>
              <a:t>, η οποία καταγράφει εικόνες με χημικές και μηχανικές διαδικασίες.</a:t>
            </a:r>
          </a:p>
          <a:p>
            <a:r>
              <a:rPr lang="el-GR" dirty="0">
                <a:solidFill>
                  <a:schemeClr val="tx1"/>
                </a:solidFill>
              </a:rPr>
              <a:t>Οι περισσότερες ψηφιακές μηχανές μικρού μεγέθους </a:t>
            </a:r>
            <a:r>
              <a:rPr lang="el-GR" dirty="0" smtClean="0">
                <a:solidFill>
                  <a:schemeClr val="tx1"/>
                </a:solidFill>
              </a:rPr>
              <a:t> </a:t>
            </a:r>
            <a:r>
              <a:rPr lang="el-GR" dirty="0">
                <a:solidFill>
                  <a:schemeClr val="tx1"/>
                </a:solidFill>
              </a:rPr>
              <a:t>μπορούν, εκτός των φωτογραφιών, να καταγράψουν ήχο και ταινία βίντεο. Στο Δυτικό κόσμο, οι ψηφιακές φωτογραφικές μηχανές έχουν ήδη ξεπεράσει σε πωλήσεις τις μηχανές με </a:t>
            </a:r>
            <a:r>
              <a:rPr lang="el-GR" dirty="0">
                <a:solidFill>
                  <a:schemeClr val="tx1"/>
                </a:solidFill>
                <a:hlinkClick r:id="rId4" tooltip="Φιλμ"/>
              </a:rPr>
              <a:t>φιλμ</a:t>
            </a:r>
            <a:r>
              <a:rPr lang="el-GR" dirty="0">
                <a:solidFill>
                  <a:schemeClr val="tx1"/>
                </a:solidFill>
              </a:rPr>
              <a:t>, αναγκάζοντας τους περισσότερους κατασκευαστές να εγκαταλείψουν την παραγωγή των δεύτερων</a:t>
            </a:r>
            <a:r>
              <a:rPr lang="el-GR" dirty="0" smtClean="0">
                <a:solidFill>
                  <a:schemeClr val="tx1"/>
                </a:solidFill>
              </a:rPr>
              <a:t>.</a:t>
            </a:r>
            <a:endParaRPr lang="el-GR" dirty="0">
              <a:solidFill>
                <a:schemeClr val="tx1"/>
              </a:solidFill>
            </a:endParaRPr>
          </a:p>
          <a:p>
            <a:pPr algn="l"/>
            <a:endParaRPr lang="el-GR" dirty="0">
              <a:solidFill>
                <a:schemeClr val="tx1"/>
              </a:solidFill>
            </a:endParaRPr>
          </a:p>
        </p:txBody>
      </p:sp>
    </p:spTree>
  </p:cSld>
  <p:clrMapOvr>
    <a:masterClrMapping/>
  </p:clrMapOvr>
  <p:transition advTm="3250">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descr="https://upload.wikimedia.org/wikipedia/commons/thumb/1/1e/Sony_DSLR-A580.jpg/200px-Sony_DSLR-A580.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3594">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9144000" cy="6858000"/>
          </a:xfrm>
          <a:solidFill>
            <a:schemeClr val="bg1">
              <a:lumMod val="50000"/>
            </a:schemeClr>
          </a:solidFill>
        </p:spPr>
        <p:txBody>
          <a:bodyPr/>
          <a:lstStyle/>
          <a:p>
            <a:r>
              <a:rPr lang="el-GR" dirty="0" smtClean="0"/>
              <a:t>Συσκευές εξόδου</a:t>
            </a:r>
            <a:endParaRPr lang="el-GR" dirty="0"/>
          </a:p>
        </p:txBody>
      </p:sp>
    </p:spTree>
  </p:cSld>
  <p:clrMapOvr>
    <a:masterClrMapping/>
  </p:clrMapOvr>
  <p:transition advTm="1890">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rgbClr val="92D050"/>
          </a:solidFill>
        </p:spPr>
        <p:txBody>
          <a:bodyPr>
            <a:normAutofit fontScale="77500" lnSpcReduction="20000"/>
          </a:bodyPr>
          <a:lstStyle/>
          <a:p>
            <a:r>
              <a:rPr lang="el-GR" b="1" dirty="0">
                <a:solidFill>
                  <a:schemeClr val="tx1"/>
                </a:solidFill>
              </a:rPr>
              <a:t>Συσκευές Εξόδου</a:t>
            </a:r>
          </a:p>
          <a:p>
            <a:r>
              <a:rPr lang="el-GR" dirty="0">
                <a:solidFill>
                  <a:schemeClr val="tx1"/>
                </a:solidFill>
              </a:rPr>
              <a:t/>
            </a:r>
            <a:br>
              <a:rPr lang="el-GR" dirty="0">
                <a:solidFill>
                  <a:schemeClr val="tx1"/>
                </a:solidFill>
              </a:rPr>
            </a:br>
            <a:r>
              <a:rPr lang="el-GR" dirty="0">
                <a:solidFill>
                  <a:schemeClr val="tx1"/>
                </a:solidFill>
              </a:rPr>
              <a:t/>
            </a:r>
            <a:br>
              <a:rPr lang="el-GR" dirty="0">
                <a:solidFill>
                  <a:schemeClr val="tx1"/>
                </a:solidFill>
              </a:rPr>
            </a:br>
            <a:r>
              <a:rPr lang="el-GR" dirty="0">
                <a:solidFill>
                  <a:schemeClr val="tx1"/>
                </a:solidFill>
              </a:rPr>
              <a:t>Με τον όρο συσκευές εξόδου (</a:t>
            </a:r>
            <a:r>
              <a:rPr lang="el-GR" dirty="0" smtClean="0">
                <a:solidFill>
                  <a:schemeClr val="tx1"/>
                </a:solidFill>
              </a:rPr>
              <a:t>σ‘ έναν </a:t>
            </a:r>
            <a:r>
              <a:rPr lang="el-GR" dirty="0">
                <a:solidFill>
                  <a:schemeClr val="tx1"/>
                </a:solidFill>
              </a:rPr>
              <a:t>ηλεκτρονικό υπολογιστή) εννοούμε τα διάφορα τμήματα και μονάδες του υλικού εξοπλισμού του υπολογιστή των οποίων σκοπός τους είναι να εξάγουν δεδομένα, δηλαδή πληροφορίες </a:t>
            </a:r>
            <a:r>
              <a:rPr lang="el-GR" dirty="0" smtClean="0">
                <a:solidFill>
                  <a:schemeClr val="tx1"/>
                </a:solidFill>
              </a:rPr>
              <a:t>από </a:t>
            </a:r>
            <a:r>
              <a:rPr lang="el-GR" dirty="0">
                <a:solidFill>
                  <a:schemeClr val="tx1"/>
                </a:solidFill>
              </a:rPr>
              <a:t>τον υπολογιστή προς τα έξω. Κάποιες </a:t>
            </a:r>
            <a:r>
              <a:rPr lang="el-GR" dirty="0" smtClean="0">
                <a:solidFill>
                  <a:schemeClr val="tx1"/>
                </a:solidFill>
              </a:rPr>
              <a:t>από </a:t>
            </a:r>
            <a:r>
              <a:rPr lang="el-GR" dirty="0">
                <a:solidFill>
                  <a:schemeClr val="tx1"/>
                </a:solidFill>
              </a:rPr>
              <a:t>αυτές τις συσκευές εξόδου είναι οι ακόλουθες:</a:t>
            </a:r>
            <a:br>
              <a:rPr lang="el-GR" dirty="0">
                <a:solidFill>
                  <a:schemeClr val="tx1"/>
                </a:solidFill>
              </a:rPr>
            </a:br>
            <a:r>
              <a:rPr lang="el-GR" dirty="0">
                <a:solidFill>
                  <a:schemeClr val="tx1"/>
                </a:solidFill>
                <a:hlinkClick r:id="rId2"/>
              </a:rPr>
              <a:t>Οθόνη</a:t>
            </a:r>
            <a:endParaRPr lang="el-GR" dirty="0">
              <a:solidFill>
                <a:schemeClr val="tx1"/>
              </a:solidFill>
            </a:endParaRPr>
          </a:p>
          <a:p>
            <a:r>
              <a:rPr lang="el-GR" dirty="0">
                <a:solidFill>
                  <a:schemeClr val="tx1"/>
                </a:solidFill>
                <a:hlinkClick r:id="rId3"/>
              </a:rPr>
              <a:t>Ηχεία</a:t>
            </a:r>
            <a:endParaRPr lang="el-GR" dirty="0">
              <a:solidFill>
                <a:schemeClr val="tx1"/>
              </a:solidFill>
            </a:endParaRPr>
          </a:p>
          <a:p>
            <a:r>
              <a:rPr lang="el-GR" dirty="0">
                <a:solidFill>
                  <a:schemeClr val="tx1"/>
                </a:solidFill>
                <a:hlinkClick r:id="rId4"/>
              </a:rPr>
              <a:t>Εκτυπωτής</a:t>
            </a:r>
            <a:endParaRPr lang="el-GR" dirty="0">
              <a:solidFill>
                <a:schemeClr val="tx1"/>
              </a:solidFill>
            </a:endParaRPr>
          </a:p>
          <a:p>
            <a:r>
              <a:rPr lang="el-GR" dirty="0">
                <a:solidFill>
                  <a:schemeClr val="tx1"/>
                </a:solidFill>
                <a:hlinkClick r:id="rId5"/>
              </a:rPr>
              <a:t>Ακουστικά</a:t>
            </a:r>
            <a:endParaRPr lang="el-GR" dirty="0">
              <a:solidFill>
                <a:schemeClr val="tx1"/>
              </a:solidFill>
            </a:endParaRPr>
          </a:p>
          <a:p>
            <a:r>
              <a:rPr lang="el-GR" dirty="0" err="1">
                <a:solidFill>
                  <a:schemeClr val="tx1"/>
                </a:solidFill>
                <a:hlinkClick r:id="rId6"/>
              </a:rPr>
              <a:t>Σχεδιογράφος</a:t>
            </a:r>
            <a:r>
              <a:rPr lang="el-GR" dirty="0">
                <a:solidFill>
                  <a:schemeClr val="tx1"/>
                </a:solidFill>
                <a:hlinkClick r:id="rId6"/>
              </a:rPr>
              <a:t> (</a:t>
            </a:r>
            <a:r>
              <a:rPr lang="el-GR" dirty="0" err="1">
                <a:solidFill>
                  <a:schemeClr val="tx1"/>
                </a:solidFill>
                <a:hlinkClick r:id="rId6"/>
              </a:rPr>
              <a:t>plotter</a:t>
            </a:r>
            <a:r>
              <a:rPr lang="el-GR" dirty="0">
                <a:solidFill>
                  <a:schemeClr val="tx1"/>
                </a:solidFill>
                <a:hlinkClick r:id="rId6"/>
              </a:rPr>
              <a:t>)</a:t>
            </a:r>
            <a:endParaRPr lang="el-GR" dirty="0">
              <a:solidFill>
                <a:schemeClr val="tx1"/>
              </a:solidFill>
            </a:endParaRPr>
          </a:p>
          <a:p>
            <a:r>
              <a:rPr lang="el-GR" dirty="0">
                <a:solidFill>
                  <a:schemeClr val="tx1"/>
                </a:solidFill>
                <a:hlinkClick r:id="rId7"/>
              </a:rPr>
              <a:t>Ψηφιακός - αναλογικός μετατροπέας (</a:t>
            </a:r>
            <a:r>
              <a:rPr lang="el-GR" dirty="0" err="1">
                <a:solidFill>
                  <a:schemeClr val="tx1"/>
                </a:solidFill>
                <a:hlinkClick r:id="rId7"/>
              </a:rPr>
              <a:t>Digital</a:t>
            </a:r>
            <a:r>
              <a:rPr lang="el-GR" dirty="0">
                <a:solidFill>
                  <a:schemeClr val="tx1"/>
                </a:solidFill>
                <a:hlinkClick r:id="rId7"/>
              </a:rPr>
              <a:t> </a:t>
            </a:r>
            <a:r>
              <a:rPr lang="el-GR" dirty="0" err="1">
                <a:solidFill>
                  <a:schemeClr val="tx1"/>
                </a:solidFill>
                <a:hlinkClick r:id="rId7"/>
              </a:rPr>
              <a:t>to</a:t>
            </a:r>
            <a:r>
              <a:rPr lang="el-GR" dirty="0">
                <a:solidFill>
                  <a:schemeClr val="tx1"/>
                </a:solidFill>
                <a:hlinkClick r:id="rId7"/>
              </a:rPr>
              <a:t> </a:t>
            </a:r>
            <a:r>
              <a:rPr lang="el-GR" dirty="0" err="1">
                <a:solidFill>
                  <a:schemeClr val="tx1"/>
                </a:solidFill>
                <a:hlinkClick r:id="rId7"/>
              </a:rPr>
              <a:t>analog</a:t>
            </a:r>
            <a:r>
              <a:rPr lang="el-GR" dirty="0">
                <a:solidFill>
                  <a:schemeClr val="tx1"/>
                </a:solidFill>
                <a:hlinkClick r:id="rId7"/>
              </a:rPr>
              <a:t> </a:t>
            </a:r>
            <a:r>
              <a:rPr lang="el-GR" dirty="0" err="1">
                <a:solidFill>
                  <a:schemeClr val="tx1"/>
                </a:solidFill>
                <a:hlinkClick r:id="rId7"/>
              </a:rPr>
              <a:t>converter</a:t>
            </a:r>
            <a:r>
              <a:rPr lang="el-GR" dirty="0">
                <a:solidFill>
                  <a:schemeClr val="tx1"/>
                </a:solidFill>
                <a:hlinkClick r:id="rId7"/>
              </a:rPr>
              <a:t>)</a:t>
            </a:r>
            <a:endParaRPr lang="el-GR" dirty="0">
              <a:solidFill>
                <a:schemeClr val="tx1"/>
              </a:solidFill>
            </a:endParaRPr>
          </a:p>
          <a:p>
            <a:r>
              <a:rPr lang="el-GR" dirty="0">
                <a:solidFill>
                  <a:schemeClr val="tx1"/>
                </a:solidFill>
                <a:hlinkClick r:id="rId8"/>
              </a:rPr>
              <a:t>Κώδικες χαρακτήρων</a:t>
            </a:r>
            <a:endParaRPr lang="el-GR" dirty="0">
              <a:solidFill>
                <a:schemeClr val="tx1"/>
              </a:solidFill>
            </a:endParaRPr>
          </a:p>
          <a:p>
            <a:r>
              <a:rPr lang="el-GR" dirty="0" smtClean="0">
                <a:solidFill>
                  <a:schemeClr val="tx1"/>
                </a:solidFill>
              </a:rPr>
              <a:t/>
            </a:r>
            <a:br>
              <a:rPr lang="el-GR" dirty="0" smtClean="0">
                <a:solidFill>
                  <a:schemeClr val="tx1"/>
                </a:solidFill>
              </a:rPr>
            </a:br>
            <a:endParaRPr lang="el-GR" dirty="0">
              <a:solidFill>
                <a:schemeClr val="tx1"/>
              </a:solidFill>
            </a:endParaRPr>
          </a:p>
        </p:txBody>
      </p:sp>
    </p:spTree>
  </p:cSld>
  <p:clrMapOvr>
    <a:masterClrMapping/>
  </p:clrMapOvr>
  <p:transition advTm="6016">
    <p:wipe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Οθόνη</a:t>
            </a:r>
            <a:endParaRPr lang="el-GR" dirty="0"/>
          </a:p>
        </p:txBody>
      </p:sp>
    </p:spTree>
  </p:cSld>
  <p:clrMapOvr>
    <a:masterClrMapping/>
  </p:clrMapOvr>
  <p:transition advTm="2468">
    <p:dissolv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chemeClr val="accent5">
              <a:lumMod val="60000"/>
              <a:lumOff val="40000"/>
            </a:schemeClr>
          </a:solidFill>
        </p:spPr>
        <p:txBody>
          <a:bodyPr/>
          <a:lstStyle/>
          <a:p>
            <a:pPr algn="l"/>
            <a:r>
              <a:rPr lang="el-GR" b="1" dirty="0">
                <a:solidFill>
                  <a:schemeClr val="tx1"/>
                </a:solidFill>
              </a:rPr>
              <a:t>Οθόνη</a:t>
            </a:r>
            <a:r>
              <a:rPr lang="el-GR" dirty="0">
                <a:solidFill>
                  <a:schemeClr val="tx1"/>
                </a:solidFill>
              </a:rPr>
              <a:t> καλείται μια συσκευή ή διάταξη συσκευών που επιτρέπει την προβολή εικόνων και πληροφοριών σε καθορισμένο χώρο στην επιφάνεια της. Υπάρχουν δύο βασικοί τύποι οθονών: αυτές που ανακλούν μια φωτεινή δέσμη όπως αυτή </a:t>
            </a:r>
            <a:r>
              <a:rPr lang="el-GR" dirty="0" err="1">
                <a:solidFill>
                  <a:schemeClr val="tx1"/>
                </a:solidFill>
              </a:rPr>
              <a:t>του</a:t>
            </a:r>
            <a:r>
              <a:rPr lang="el-GR" dirty="0" err="1">
                <a:solidFill>
                  <a:schemeClr val="tx1"/>
                </a:solidFill>
                <a:hlinkClick r:id="rId2" tooltip="Κινηματογράφος"/>
              </a:rPr>
              <a:t>κινηματογράφου</a:t>
            </a:r>
            <a:r>
              <a:rPr lang="el-GR" dirty="0">
                <a:solidFill>
                  <a:schemeClr val="tx1"/>
                </a:solidFill>
              </a:rPr>
              <a:t> ή ενός οικιακού συστήματος προβολής </a:t>
            </a:r>
            <a:r>
              <a:rPr lang="el-GR" u="sng" dirty="0" err="1">
                <a:solidFill>
                  <a:schemeClr val="tx1"/>
                </a:solidFill>
                <a:hlinkClick r:id="rId3" tooltip="Οικιακός κινηματογράφος"/>
              </a:rPr>
              <a:t>Home</a:t>
            </a:r>
            <a:r>
              <a:rPr lang="el-GR" u="sng" dirty="0">
                <a:solidFill>
                  <a:schemeClr val="tx1"/>
                </a:solidFill>
                <a:hlinkClick r:id="rId3" tooltip="Οικιακός κινηματογράφος"/>
              </a:rPr>
              <a:t> </a:t>
            </a:r>
            <a:r>
              <a:rPr lang="el-GR" u="sng" dirty="0" err="1">
                <a:solidFill>
                  <a:schemeClr val="tx1"/>
                </a:solidFill>
                <a:hlinkClick r:id="rId3" tooltip="Οικιακός κινηματογράφος"/>
              </a:rPr>
              <a:t>Theater</a:t>
            </a:r>
            <a:r>
              <a:rPr lang="el-GR" dirty="0">
                <a:solidFill>
                  <a:schemeClr val="tx1"/>
                </a:solidFill>
              </a:rPr>
              <a:t> και αυτές που εκπέμπουν </a:t>
            </a:r>
            <a:r>
              <a:rPr lang="el-GR" dirty="0">
                <a:solidFill>
                  <a:schemeClr val="tx1"/>
                </a:solidFill>
                <a:hlinkClick r:id="rId4" tooltip="Φως"/>
              </a:rPr>
              <a:t>φως</a:t>
            </a:r>
            <a:r>
              <a:rPr lang="el-GR" dirty="0">
                <a:solidFill>
                  <a:schemeClr val="tx1"/>
                </a:solidFill>
              </a:rPr>
              <a:t> χρησιμοποιώντας μια ηλεκτρονική διάταξη και ειδικές επιστρώσεις στην επιφάνεια τους (</a:t>
            </a:r>
            <a:r>
              <a:rPr lang="el-GR" dirty="0">
                <a:solidFill>
                  <a:schemeClr val="tx1"/>
                </a:solidFill>
                <a:hlinkClick r:id="rId5" tooltip="Τηλεόραση"/>
              </a:rPr>
              <a:t>τηλεοράσεις</a:t>
            </a:r>
            <a:r>
              <a:rPr lang="el-GR" dirty="0">
                <a:solidFill>
                  <a:schemeClr val="tx1"/>
                </a:solidFill>
              </a:rPr>
              <a:t>, οθόνες </a:t>
            </a:r>
            <a:r>
              <a:rPr lang="el-GR" dirty="0">
                <a:solidFill>
                  <a:schemeClr val="tx1"/>
                </a:solidFill>
                <a:hlinkClick r:id="rId6" tooltip="Ηλεκτρονικός Υπολογιστής"/>
              </a:rPr>
              <a:t>ηλεκτρονικών υπολογιστών</a:t>
            </a:r>
            <a:r>
              <a:rPr lang="el-GR" dirty="0">
                <a:solidFill>
                  <a:schemeClr val="tx1"/>
                </a:solidFill>
              </a:rPr>
              <a:t> </a:t>
            </a:r>
            <a:r>
              <a:rPr lang="el-GR" dirty="0" err="1">
                <a:solidFill>
                  <a:schemeClr val="tx1"/>
                </a:solidFill>
              </a:rPr>
              <a:t>και</a:t>
            </a:r>
            <a:r>
              <a:rPr lang="el-GR" dirty="0" err="1">
                <a:solidFill>
                  <a:schemeClr val="tx1"/>
                </a:solidFill>
                <a:hlinkClick r:id="rId7" tooltip="Κινητό"/>
              </a:rPr>
              <a:t>κινητών</a:t>
            </a:r>
            <a:r>
              <a:rPr lang="el-GR" dirty="0">
                <a:solidFill>
                  <a:schemeClr val="tx1"/>
                </a:solidFill>
                <a:hlinkClick r:id="rId7" tooltip="Κινητό"/>
              </a:rPr>
              <a:t> τηλεφώνων</a:t>
            </a:r>
            <a:r>
              <a:rPr lang="el-GR" dirty="0">
                <a:solidFill>
                  <a:schemeClr val="tx1"/>
                </a:solidFill>
              </a:rPr>
              <a:t> και κάθε είδους ηλεκτρονικών συσκευών).</a:t>
            </a:r>
          </a:p>
        </p:txBody>
      </p:sp>
    </p:spTree>
  </p:cSld>
  <p:clrMapOvr>
    <a:masterClrMapping/>
  </p:clrMapOvr>
  <p:transition advTm="6968">
    <p:whee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AutoShape 2" descr="Αποτέλεσμα εικόνας για οθονη"/>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pic>
        <p:nvPicPr>
          <p:cNvPr id="43012" name="Picture 4" descr="Αποτέλεσμα εικόνας για οθονη"/>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4406">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9144000" cy="6857999"/>
          </a:xfrm>
          <a:solidFill>
            <a:schemeClr val="bg1">
              <a:lumMod val="50000"/>
            </a:schemeClr>
          </a:solidFill>
        </p:spPr>
        <p:txBody>
          <a:bodyPr>
            <a:normAutofit/>
          </a:bodyPr>
          <a:lstStyle/>
          <a:p>
            <a:r>
              <a:rPr lang="el-GR" sz="6600" dirty="0" smtClean="0"/>
              <a:t>Ηχεία</a:t>
            </a:r>
            <a:endParaRPr lang="el-GR" sz="6600" dirty="0"/>
          </a:p>
        </p:txBody>
      </p:sp>
    </p:spTree>
  </p:cSld>
  <p:clrMapOvr>
    <a:masterClrMapping/>
  </p:clrMapOvr>
  <p:transition advTm="2172">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chemeClr val="accent6">
              <a:lumMod val="60000"/>
              <a:lumOff val="40000"/>
            </a:schemeClr>
          </a:solidFill>
        </p:spPr>
        <p:txBody>
          <a:bodyPr>
            <a:normAutofit fontScale="77500" lnSpcReduction="20000"/>
          </a:bodyPr>
          <a:lstStyle/>
          <a:p>
            <a:r>
              <a:rPr lang="el-GR" sz="2900" dirty="0">
                <a:solidFill>
                  <a:schemeClr val="tx1"/>
                </a:solidFill>
              </a:rPr>
              <a:t>Το </a:t>
            </a:r>
            <a:r>
              <a:rPr lang="el-GR" sz="2900" b="1" dirty="0">
                <a:solidFill>
                  <a:schemeClr val="tx1"/>
                </a:solidFill>
              </a:rPr>
              <a:t>ηχείο</a:t>
            </a:r>
            <a:r>
              <a:rPr lang="el-GR" sz="2900" dirty="0">
                <a:solidFill>
                  <a:schemeClr val="tx1"/>
                </a:solidFill>
              </a:rPr>
              <a:t> (</a:t>
            </a:r>
            <a:r>
              <a:rPr lang="el-GR" sz="2900" i="1" dirty="0" err="1">
                <a:solidFill>
                  <a:schemeClr val="tx1"/>
                </a:solidFill>
              </a:rPr>
              <a:t>speaker</a:t>
            </a:r>
            <a:r>
              <a:rPr lang="el-GR" sz="2900" dirty="0">
                <a:solidFill>
                  <a:schemeClr val="tx1"/>
                </a:solidFill>
              </a:rPr>
              <a:t>) αποτελεί μία διάταξη/συσκευή, η οποία έχει σκοπό τη μετατροπή της λαμβανόμενης </a:t>
            </a:r>
            <a:r>
              <a:rPr lang="el-GR" sz="2900" dirty="0">
                <a:solidFill>
                  <a:schemeClr val="tx1"/>
                </a:solidFill>
                <a:hlinkClick r:id="rId2" tooltip="Ηλεκτρική ενέργεια"/>
              </a:rPr>
              <a:t>ηλεκτρικής ενέργειας</a:t>
            </a:r>
            <a:r>
              <a:rPr lang="el-GR" sz="2900" dirty="0">
                <a:solidFill>
                  <a:schemeClr val="tx1"/>
                </a:solidFill>
              </a:rPr>
              <a:t>(εισερχόμενο </a:t>
            </a:r>
            <a:r>
              <a:rPr lang="el-GR" sz="2900" dirty="0">
                <a:solidFill>
                  <a:schemeClr val="tx1"/>
                </a:solidFill>
                <a:hlinkClick r:id="rId3" tooltip="Σήμα (ηλεκτρονική)"/>
              </a:rPr>
              <a:t>σήμα</a:t>
            </a:r>
            <a:r>
              <a:rPr lang="el-GR" sz="2900" dirty="0">
                <a:solidFill>
                  <a:schemeClr val="tx1"/>
                </a:solidFill>
              </a:rPr>
              <a:t>) σε </a:t>
            </a:r>
            <a:r>
              <a:rPr lang="el-GR" sz="2900" dirty="0">
                <a:solidFill>
                  <a:schemeClr val="tx1"/>
                </a:solidFill>
                <a:hlinkClick r:id="rId4" tooltip="Ακουστική ενέργεια (δεν έχει γραφτεί ακόμα)"/>
              </a:rPr>
              <a:t>ακουστική ενέργεια</a:t>
            </a:r>
            <a:r>
              <a:rPr lang="el-GR" sz="2900" dirty="0">
                <a:solidFill>
                  <a:schemeClr val="tx1"/>
                </a:solidFill>
              </a:rPr>
              <a:t>, δηλαδή σε στιγμιαίες μεταβολές </a:t>
            </a:r>
            <a:r>
              <a:rPr lang="el-GR" sz="2900" dirty="0">
                <a:solidFill>
                  <a:schemeClr val="tx1"/>
                </a:solidFill>
                <a:hlinkClick r:id="rId5" tooltip="Πίεση"/>
              </a:rPr>
              <a:t>πίεσης</a:t>
            </a:r>
            <a:r>
              <a:rPr lang="el-GR" sz="2900" dirty="0">
                <a:solidFill>
                  <a:schemeClr val="tx1"/>
                </a:solidFill>
              </a:rPr>
              <a:t> του ατμοσφαιρικού αέρα (</a:t>
            </a:r>
            <a:r>
              <a:rPr lang="el-GR" sz="2900" dirty="0">
                <a:solidFill>
                  <a:schemeClr val="tx1"/>
                </a:solidFill>
                <a:hlinkClick r:id="rId6" tooltip="Διαμήκη κύματα"/>
              </a:rPr>
              <a:t>διαμήκη κύματα</a:t>
            </a:r>
            <a:r>
              <a:rPr lang="el-GR" sz="2900" dirty="0">
                <a:solidFill>
                  <a:schemeClr val="tx1"/>
                </a:solidFill>
              </a:rPr>
              <a:t>), οι οποίες αντιστοιχούν σε όσο το δυνατόν περισσότερο φυσικό και αληθοφανή </a:t>
            </a:r>
            <a:r>
              <a:rPr lang="el-GR" sz="2900" dirty="0">
                <a:solidFill>
                  <a:schemeClr val="tx1"/>
                </a:solidFill>
                <a:hlinkClick r:id="rId7" tooltip="Ήχος"/>
              </a:rPr>
              <a:t>ήχο</a:t>
            </a:r>
            <a:r>
              <a:rPr lang="el-GR" sz="2900" dirty="0">
                <a:solidFill>
                  <a:schemeClr val="tx1"/>
                </a:solidFill>
              </a:rPr>
              <a:t>. Επομένως, το ηχείο δεν αποτελεί μία γνήσια ηλεκτρονική συσκευή, αλλά μία </a:t>
            </a:r>
            <a:r>
              <a:rPr lang="el-GR" sz="2900" dirty="0">
                <a:solidFill>
                  <a:schemeClr val="tx1"/>
                </a:solidFill>
                <a:hlinkClick r:id="rId8" tooltip="Ηλεκτρομηχανική (δεν έχει γραφτεί ακόμα)"/>
              </a:rPr>
              <a:t>ηλεκτρομηχανική</a:t>
            </a:r>
            <a:r>
              <a:rPr lang="el-GR" sz="2900" dirty="0">
                <a:solidFill>
                  <a:schemeClr val="tx1"/>
                </a:solidFill>
              </a:rPr>
              <a:t> ή </a:t>
            </a:r>
            <a:r>
              <a:rPr lang="el-GR" sz="2900" dirty="0">
                <a:solidFill>
                  <a:schemeClr val="tx1"/>
                </a:solidFill>
                <a:hlinkClick r:id="rId9" tooltip="Ηλεκτροακουστική"/>
              </a:rPr>
              <a:t>ηλεκτροακουστική</a:t>
            </a:r>
            <a:r>
              <a:rPr lang="el-GR" sz="2900" dirty="0">
                <a:solidFill>
                  <a:schemeClr val="tx1"/>
                </a:solidFill>
              </a:rPr>
              <a:t> διάταξη.</a:t>
            </a:r>
          </a:p>
          <a:p>
            <a:r>
              <a:rPr lang="el-GR" sz="2900" dirty="0">
                <a:solidFill>
                  <a:schemeClr val="tx1"/>
                </a:solidFill>
              </a:rPr>
              <a:t>Το ηχείο δεν θα πρέπει να συγχέεται με το </a:t>
            </a:r>
            <a:r>
              <a:rPr lang="el-GR" sz="2900" dirty="0">
                <a:solidFill>
                  <a:schemeClr val="tx1"/>
                </a:solidFill>
                <a:hlinkClick r:id="rId10" tooltip="Αντηχείο"/>
              </a:rPr>
              <a:t>αντηχείο</a:t>
            </a:r>
            <a:r>
              <a:rPr lang="el-GR" sz="2900" dirty="0">
                <a:solidFill>
                  <a:schemeClr val="tx1"/>
                </a:solidFill>
              </a:rPr>
              <a:t> που συναντάται στα </a:t>
            </a:r>
            <a:r>
              <a:rPr lang="el-GR" sz="2900" dirty="0">
                <a:solidFill>
                  <a:schemeClr val="tx1"/>
                </a:solidFill>
                <a:hlinkClick r:id="rId11" tooltip="Έγχορδα"/>
              </a:rPr>
              <a:t>έγχορδα</a:t>
            </a:r>
            <a:r>
              <a:rPr lang="el-GR" sz="2900" dirty="0">
                <a:solidFill>
                  <a:schemeClr val="tx1"/>
                </a:solidFill>
              </a:rPr>
              <a:t> μουσικά όργανα και το οποίο έχει σκοπό την ενίσχυση του ήχου μέσω του συντονισμού του. Αντίθετα, η αρχή λειτουργίας των ηχείων που χρησιμοποιούνται για την αναπαραγωγή της μουσικής είναι εντελώς διαφορετική. Η προσπάθεια των σχεδιαστών ηχείων είναι η όσο το δυνατό μεγαλύτερη καταπίεση/απόσβεση των μηχανικών συντονισμών της καμπίνας, η οποία σε ορισμένες περιπτώσεις μπορεί και να απουσιάζει εντελώς.</a:t>
            </a:r>
          </a:p>
          <a:p>
            <a:r>
              <a:rPr lang="el-GR" sz="2900" dirty="0">
                <a:solidFill>
                  <a:schemeClr val="tx1"/>
                </a:solidFill>
              </a:rPr>
              <a:t>Υπάρχουν πολλά είδη ηχείων, ανάλογα με την εφαρμοζόμενη τεχνολογία και τις αρχές λειτουργίας πάνω στις οποίες στηρίζεται το καθένα. Μία βασική διάκριση των ηχείων είναι τα </a:t>
            </a:r>
            <a:r>
              <a:rPr lang="el-GR" sz="2900" b="1" dirty="0">
                <a:solidFill>
                  <a:schemeClr val="tx1"/>
                </a:solidFill>
              </a:rPr>
              <a:t>ηλεκτροστατικά</a:t>
            </a:r>
            <a:r>
              <a:rPr lang="el-GR" sz="2900" dirty="0">
                <a:solidFill>
                  <a:schemeClr val="tx1"/>
                </a:solidFill>
              </a:rPr>
              <a:t>, τα </a:t>
            </a:r>
            <a:r>
              <a:rPr lang="el-GR" sz="2900" b="1" dirty="0">
                <a:solidFill>
                  <a:schemeClr val="tx1"/>
                </a:solidFill>
              </a:rPr>
              <a:t>ηλεκτροδυναμικά</a:t>
            </a:r>
            <a:r>
              <a:rPr lang="el-GR" sz="2900" dirty="0">
                <a:solidFill>
                  <a:schemeClr val="tx1"/>
                </a:solidFill>
              </a:rPr>
              <a:t>, τα </a:t>
            </a:r>
            <a:r>
              <a:rPr lang="el-GR" sz="2900" b="1" dirty="0">
                <a:solidFill>
                  <a:schemeClr val="tx1"/>
                </a:solidFill>
              </a:rPr>
              <a:t>μαγνητοστατικά</a:t>
            </a:r>
            <a:r>
              <a:rPr lang="el-GR" sz="2900" dirty="0">
                <a:solidFill>
                  <a:schemeClr val="tx1"/>
                </a:solidFill>
              </a:rPr>
              <a:t>, τα </a:t>
            </a:r>
            <a:r>
              <a:rPr lang="el-GR" sz="2900" b="1" dirty="0">
                <a:solidFill>
                  <a:schemeClr val="tx1"/>
                </a:solidFill>
              </a:rPr>
              <a:t>υβριδικά</a:t>
            </a:r>
            <a:r>
              <a:rPr lang="el-GR" sz="2900" dirty="0">
                <a:solidFill>
                  <a:schemeClr val="tx1"/>
                </a:solidFill>
              </a:rPr>
              <a:t>, κτλ. Άλλη επίσης βασική διάκριση είναι τα </a:t>
            </a:r>
            <a:r>
              <a:rPr lang="el-GR" sz="2900" b="1" dirty="0" err="1">
                <a:solidFill>
                  <a:schemeClr val="tx1"/>
                </a:solidFill>
              </a:rPr>
              <a:t>μονόπολα</a:t>
            </a:r>
            <a:r>
              <a:rPr lang="el-GR" sz="2900" b="1" dirty="0">
                <a:solidFill>
                  <a:schemeClr val="tx1"/>
                </a:solidFill>
              </a:rPr>
              <a:t> συμβατικά ηχεία</a:t>
            </a:r>
            <a:r>
              <a:rPr lang="el-GR" sz="2900" dirty="0">
                <a:solidFill>
                  <a:schemeClr val="tx1"/>
                </a:solidFill>
              </a:rPr>
              <a:t>, τα </a:t>
            </a:r>
            <a:r>
              <a:rPr lang="el-GR" sz="2900" b="1" dirty="0">
                <a:solidFill>
                  <a:schemeClr val="tx1"/>
                </a:solidFill>
              </a:rPr>
              <a:t>δίπολα (διπολικά) ηχεία</a:t>
            </a:r>
            <a:r>
              <a:rPr lang="el-GR" sz="2900" dirty="0">
                <a:solidFill>
                  <a:schemeClr val="tx1"/>
                </a:solidFill>
              </a:rPr>
              <a:t> και </a:t>
            </a:r>
            <a:r>
              <a:rPr lang="el-GR" sz="2900" dirty="0" err="1">
                <a:solidFill>
                  <a:schemeClr val="tx1"/>
                </a:solidFill>
              </a:rPr>
              <a:t>τα</a:t>
            </a:r>
            <a:r>
              <a:rPr lang="el-GR" sz="2900" b="1" dirty="0" err="1">
                <a:solidFill>
                  <a:schemeClr val="tx1"/>
                </a:solidFill>
              </a:rPr>
              <a:t>αμφιπολικά</a:t>
            </a:r>
            <a:r>
              <a:rPr lang="el-GR" sz="2900" b="1" dirty="0">
                <a:solidFill>
                  <a:schemeClr val="tx1"/>
                </a:solidFill>
              </a:rPr>
              <a:t> ηχεία</a:t>
            </a:r>
            <a:r>
              <a:rPr lang="el-GR" sz="2900" dirty="0">
                <a:solidFill>
                  <a:schemeClr val="tx1"/>
                </a:solidFill>
              </a:rPr>
              <a:t>. Όλες οι κατηγορίες παρουσιάζουν διάφορες υποδιαιρέσεις με κοινά μεταξύ τους χαρακτηριστικά, δυσκολεύοντας την αυστηρή κατάταξη των ηχείων.</a:t>
            </a:r>
          </a:p>
          <a:p>
            <a:endParaRPr lang="el-GR" dirty="0"/>
          </a:p>
        </p:txBody>
      </p:sp>
    </p:spTree>
  </p:cSld>
  <p:clrMapOvr>
    <a:masterClrMapping/>
  </p:clrMapOvr>
  <p:transition advTm="8078">
    <p:pull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descr="http://www.plaisio.gr/ProductImages/1000x1000/1338870.JPG"/>
          <p:cNvPicPr>
            <a:picLocks noChangeAspect="1" noChangeArrowheads="1"/>
          </p:cNvPicPr>
          <p:nvPr/>
        </p:nvPicPr>
        <p:blipFill>
          <a:blip r:embed="rId2"/>
          <a:srcRect/>
          <a:stretch>
            <a:fillRect/>
          </a:stretch>
        </p:blipFill>
        <p:spPr bwMode="auto">
          <a:xfrm>
            <a:off x="42131" y="0"/>
            <a:ext cx="9101869" cy="6858000"/>
          </a:xfrm>
          <a:prstGeom prst="rect">
            <a:avLst/>
          </a:prstGeom>
          <a:noFill/>
        </p:spPr>
      </p:pic>
    </p:spTree>
  </p:cSld>
  <p:clrMapOvr>
    <a:masterClrMapping/>
  </p:clrMapOvr>
  <p:transition advTm="6328">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a:solidFill>
            <a:schemeClr val="accent4">
              <a:lumMod val="75000"/>
            </a:schemeClr>
          </a:solidFill>
        </p:spPr>
        <p:txBody>
          <a:bodyPr>
            <a:normAutofit/>
          </a:bodyPr>
          <a:lstStyle/>
          <a:p>
            <a:r>
              <a:rPr lang="el-GR" dirty="0"/>
              <a:t>Μία </a:t>
            </a:r>
            <a:r>
              <a:rPr lang="el-GR" b="1" dirty="0"/>
              <a:t>συσκευή εισόδου</a:t>
            </a:r>
            <a:r>
              <a:rPr lang="el-GR" dirty="0"/>
              <a:t> είναι οποιαδήποτε περιφερειακή μονάδα (μέρος του </a:t>
            </a:r>
            <a:r>
              <a:rPr lang="el-GR" dirty="0">
                <a:hlinkClick r:id="rId2" tooltip="Υλικό υπολογιστών"/>
              </a:rPr>
              <a:t>υλικού υπολογιστή</a:t>
            </a:r>
            <a:r>
              <a:rPr lang="el-GR" dirty="0"/>
              <a:t>) μέσω της οποίας </a:t>
            </a:r>
            <a:r>
              <a:rPr lang="el-GR" dirty="0">
                <a:hlinkClick r:id="rId3" tooltip="Δεδομένο"/>
              </a:rPr>
              <a:t>δεδομένα</a:t>
            </a:r>
            <a:r>
              <a:rPr lang="el-GR" dirty="0"/>
              <a:t> εισάγονται από τον άνθρωπο στον </a:t>
            </a:r>
            <a:r>
              <a:rPr lang="el-GR" dirty="0">
                <a:hlinkClick r:id="rId4" tooltip="Ηλεκτρονικός υπολογιστής"/>
              </a:rPr>
              <a:t>Η/Υ</a:t>
            </a:r>
            <a:r>
              <a:rPr lang="el-GR" dirty="0"/>
              <a:t>.</a:t>
            </a:r>
          </a:p>
          <a:p>
            <a:r>
              <a:rPr lang="el-GR" dirty="0"/>
              <a:t>Παραδείγματα συσκευών εισόδου:</a:t>
            </a:r>
          </a:p>
          <a:p>
            <a:r>
              <a:rPr lang="el-GR" dirty="0">
                <a:hlinkClick r:id="rId5" tooltip="Πληκτρολόγιο"/>
              </a:rPr>
              <a:t>Πληκτρολόγιο</a:t>
            </a:r>
            <a:endParaRPr lang="el-GR" dirty="0"/>
          </a:p>
          <a:p>
            <a:r>
              <a:rPr lang="el-GR" dirty="0">
                <a:hlinkClick r:id="rId6" tooltip="Ποντίκι (συσκευή)"/>
              </a:rPr>
              <a:t>Ποντίκι</a:t>
            </a:r>
            <a:endParaRPr lang="el-GR" dirty="0"/>
          </a:p>
          <a:p>
            <a:r>
              <a:rPr lang="el-GR" dirty="0">
                <a:hlinkClick r:id="rId7" tooltip="Σαρωτής"/>
              </a:rPr>
              <a:t>Σαρωτής</a:t>
            </a:r>
            <a:r>
              <a:rPr lang="el-GR" dirty="0"/>
              <a:t> (ή αλλιώς σκάνερ)</a:t>
            </a:r>
          </a:p>
          <a:p>
            <a:r>
              <a:rPr lang="el-GR" dirty="0">
                <a:hlinkClick r:id="rId8" tooltip="Χειριστήριο"/>
              </a:rPr>
              <a:t>Χειριστήρια παιχνιδιών</a:t>
            </a:r>
            <a:endParaRPr lang="el-GR" dirty="0"/>
          </a:p>
          <a:p>
            <a:r>
              <a:rPr lang="el-GR" dirty="0" smtClean="0">
                <a:hlinkClick r:id="rId9" tooltip="Μικρόφωνο"/>
              </a:rPr>
              <a:t>Μικρόφωνο</a:t>
            </a:r>
            <a:endParaRPr lang="el-GR" dirty="0"/>
          </a:p>
          <a:p>
            <a:r>
              <a:rPr lang="el-GR" dirty="0">
                <a:hlinkClick r:id="rId10" tooltip="Ψηφιακή κάμερα"/>
              </a:rPr>
              <a:t>Ψηφιακή </a:t>
            </a:r>
            <a:r>
              <a:rPr lang="el-GR" dirty="0" smtClean="0">
                <a:hlinkClick r:id="rId10" tooltip="Ψηφιακή κάμερα"/>
              </a:rPr>
              <a:t>κάμερα</a:t>
            </a:r>
            <a:endParaRPr lang="el-GR" dirty="0"/>
          </a:p>
          <a:p>
            <a:endParaRPr lang="el-GR" dirty="0"/>
          </a:p>
        </p:txBody>
      </p:sp>
    </p:spTree>
  </p:cSld>
  <p:clrMapOvr>
    <a:masterClrMapping/>
  </p:clrMapOvr>
  <p:transition advTm="4515">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9144000" cy="6857999"/>
          </a:xfrm>
          <a:solidFill>
            <a:schemeClr val="bg1">
              <a:lumMod val="50000"/>
            </a:schemeClr>
          </a:solidFill>
        </p:spPr>
        <p:txBody>
          <a:bodyPr>
            <a:normAutofit/>
          </a:bodyPr>
          <a:lstStyle/>
          <a:p>
            <a:r>
              <a:rPr lang="el-GR" sz="6000" dirty="0" smtClean="0"/>
              <a:t>Εκτυπωτής</a:t>
            </a:r>
            <a:endParaRPr lang="el-GR" sz="6000" dirty="0"/>
          </a:p>
        </p:txBody>
      </p:sp>
    </p:spTree>
  </p:cSld>
  <p:clrMapOvr>
    <a:masterClrMapping/>
  </p:clrMapOvr>
  <p:transition advTm="3406">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chemeClr val="tx2">
              <a:lumMod val="60000"/>
              <a:lumOff val="40000"/>
            </a:schemeClr>
          </a:solidFill>
          <a:ln cmpd="tri">
            <a:solidFill>
              <a:schemeClr val="tx1"/>
            </a:solidFill>
          </a:ln>
          <a:effectLst>
            <a:outerShdw blurRad="850900" algn="ctr" rotWithShape="0">
              <a:srgbClr val="000000">
                <a:alpha val="43000"/>
              </a:srgbClr>
            </a:outerShdw>
          </a:effectLst>
        </p:spPr>
        <p:txBody>
          <a:bodyPr>
            <a:normAutofit fontScale="85000" lnSpcReduction="10000"/>
          </a:bodyPr>
          <a:lstStyle/>
          <a:p>
            <a:pPr algn="l"/>
            <a:r>
              <a:rPr lang="el-GR" sz="2800" dirty="0">
                <a:solidFill>
                  <a:schemeClr val="tx1">
                    <a:lumMod val="95000"/>
                    <a:lumOff val="5000"/>
                  </a:schemeClr>
                </a:solidFill>
              </a:rPr>
              <a:t>Ο </a:t>
            </a:r>
            <a:r>
              <a:rPr lang="el-GR" sz="2800" b="1" dirty="0">
                <a:solidFill>
                  <a:schemeClr val="tx1">
                    <a:lumMod val="95000"/>
                    <a:lumOff val="5000"/>
                  </a:schemeClr>
                </a:solidFill>
              </a:rPr>
              <a:t>εκτυπωτής</a:t>
            </a:r>
            <a:r>
              <a:rPr lang="el-GR" sz="2800" dirty="0">
                <a:solidFill>
                  <a:schemeClr val="tx1">
                    <a:lumMod val="95000"/>
                    <a:lumOff val="5000"/>
                  </a:schemeClr>
                </a:solidFill>
              </a:rPr>
              <a:t> (αγγλ. </a:t>
            </a:r>
            <a:r>
              <a:rPr lang="el-GR" sz="2800" i="1" dirty="0" err="1">
                <a:solidFill>
                  <a:schemeClr val="tx1">
                    <a:lumMod val="95000"/>
                    <a:lumOff val="5000"/>
                  </a:schemeClr>
                </a:solidFill>
              </a:rPr>
              <a:t>printer</a:t>
            </a:r>
            <a:r>
              <a:rPr lang="el-GR" sz="2800" dirty="0">
                <a:solidFill>
                  <a:schemeClr val="tx1">
                    <a:lumMod val="95000"/>
                    <a:lumOff val="5000"/>
                  </a:schemeClr>
                </a:solidFill>
              </a:rPr>
              <a:t>) είναι </a:t>
            </a:r>
            <a:r>
              <a:rPr lang="el-GR" sz="2800" dirty="0">
                <a:solidFill>
                  <a:schemeClr val="tx1">
                    <a:lumMod val="95000"/>
                    <a:lumOff val="5000"/>
                  </a:schemeClr>
                </a:solidFill>
                <a:hlinkClick r:id="rId2" tooltip="Συσκευή εξόδου"/>
              </a:rPr>
              <a:t>συσκευή εξόδου</a:t>
            </a:r>
            <a:r>
              <a:rPr lang="el-GR" sz="2800" dirty="0">
                <a:solidFill>
                  <a:schemeClr val="tx1">
                    <a:lumMod val="95000"/>
                    <a:lumOff val="5000"/>
                  </a:schemeClr>
                </a:solidFill>
              </a:rPr>
              <a:t> ενός υπολογιστικού συστήματος, η οποία </a:t>
            </a:r>
            <a:r>
              <a:rPr lang="el-GR" sz="2800" dirty="0" err="1">
                <a:solidFill>
                  <a:schemeClr val="tx1">
                    <a:lumMod val="95000"/>
                    <a:lumOff val="5000"/>
                  </a:schemeClr>
                </a:solidFill>
              </a:rPr>
              <a:t>εχει</a:t>
            </a:r>
            <a:r>
              <a:rPr lang="el-GR" sz="2800" dirty="0">
                <a:solidFill>
                  <a:schemeClr val="tx1">
                    <a:lumMod val="95000"/>
                    <a:lumOff val="5000"/>
                  </a:schemeClr>
                </a:solidFill>
              </a:rPr>
              <a:t> ως σκοπό την μόνιμη αποτύπωση (</a:t>
            </a:r>
            <a:r>
              <a:rPr lang="el-GR" sz="2800" i="1" dirty="0">
                <a:solidFill>
                  <a:schemeClr val="tx1">
                    <a:lumMod val="95000"/>
                    <a:lumOff val="5000"/>
                  </a:schemeClr>
                </a:solidFill>
              </a:rPr>
              <a:t>εκτύπωση</a:t>
            </a:r>
            <a:r>
              <a:rPr lang="el-GR" sz="2800" dirty="0">
                <a:solidFill>
                  <a:schemeClr val="tx1">
                    <a:lumMod val="95000"/>
                    <a:lumOff val="5000"/>
                  </a:schemeClr>
                </a:solidFill>
              </a:rPr>
              <a:t>) των πληροφοριών που έχουν δημιουργηθεί από τη χρήση </a:t>
            </a:r>
            <a:r>
              <a:rPr lang="el-GR" sz="2800" dirty="0">
                <a:solidFill>
                  <a:schemeClr val="tx1">
                    <a:lumMod val="95000"/>
                    <a:lumOff val="5000"/>
                  </a:schemeClr>
                </a:solidFill>
                <a:hlinkClick r:id="rId3" tooltip="Λογισμικό"/>
              </a:rPr>
              <a:t>λογισμικού</a:t>
            </a:r>
            <a:r>
              <a:rPr lang="el-GR" sz="2800" dirty="0">
                <a:solidFill>
                  <a:schemeClr val="tx1">
                    <a:lumMod val="95000"/>
                    <a:lumOff val="5000"/>
                  </a:schemeClr>
                </a:solidFill>
              </a:rPr>
              <a:t>, σε ένα φυσικό μέσο (συνήθως, αλλά όχι μόνο, χαρτί</a:t>
            </a:r>
            <a:r>
              <a:rPr lang="el-GR" sz="2800" dirty="0" smtClean="0">
                <a:solidFill>
                  <a:schemeClr val="tx1">
                    <a:lumMod val="95000"/>
                    <a:lumOff val="5000"/>
                  </a:schemeClr>
                </a:solidFill>
              </a:rPr>
              <a:t>).</a:t>
            </a:r>
          </a:p>
          <a:p>
            <a:pPr algn="l"/>
            <a:r>
              <a:rPr lang="el-GR" sz="2800" dirty="0">
                <a:solidFill>
                  <a:schemeClr val="tx1"/>
                </a:solidFill>
              </a:rPr>
              <a:t>Ιστορικό</a:t>
            </a:r>
          </a:p>
          <a:p>
            <a:pPr algn="l"/>
            <a:r>
              <a:rPr lang="el-GR" sz="3300" dirty="0">
                <a:solidFill>
                  <a:schemeClr val="tx1"/>
                </a:solidFill>
              </a:rPr>
              <a:t>Οι πρώιμοι υπολογιστές δεν διέθεταν </a:t>
            </a:r>
            <a:r>
              <a:rPr lang="el-GR" sz="3300" dirty="0">
                <a:solidFill>
                  <a:schemeClr val="tx1"/>
                </a:solidFill>
                <a:hlinkClick r:id="rId4" tooltip="Οθόνη υπολογιστή"/>
              </a:rPr>
              <a:t>οθόνη</a:t>
            </a:r>
            <a:r>
              <a:rPr lang="el-GR" sz="3300" dirty="0">
                <a:solidFill>
                  <a:schemeClr val="tx1"/>
                </a:solidFill>
              </a:rPr>
              <a:t>. Μετά την επεξεργασία των δεδομένων, εμφάνιζαν τα αποτελέσματα απευθείας στο χαρτί, μέσω μιας συσκευής εκτύπωσης, η οποία ονομάστηκε εκτυπωτής (</a:t>
            </a:r>
            <a:r>
              <a:rPr lang="el-GR" sz="3300" i="1" dirty="0" err="1">
                <a:solidFill>
                  <a:schemeClr val="tx1"/>
                </a:solidFill>
              </a:rPr>
              <a:t>printer</a:t>
            </a:r>
            <a:r>
              <a:rPr lang="el-GR" sz="3300" dirty="0">
                <a:solidFill>
                  <a:schemeClr val="tx1"/>
                </a:solidFill>
              </a:rPr>
              <a:t>).</a:t>
            </a:r>
          </a:p>
          <a:p>
            <a:pPr algn="l"/>
            <a:r>
              <a:rPr lang="el-GR" sz="3300" dirty="0">
                <a:solidFill>
                  <a:schemeClr val="tx1"/>
                </a:solidFill>
              </a:rPr>
              <a:t>Η χρήση της οθόνης εξάλειψε εν μέρει την ανάγκη χρήσης των εκτυπωτών , ωστόσο η εκτύπωση παρέμενε, τις περισσότερες φορές, επιθυμητή. Έτσι, οι εκτυπωτές όχι μόνο δεν καταργήθηκαν, αλλά συνέχισαν να βελτιώνονται, ακολουθώντας και επεκτείνοντας την ήδη υπάρχουσα τεχνολογία των </a:t>
            </a:r>
            <a:r>
              <a:rPr lang="el-GR" sz="3300" dirty="0">
                <a:solidFill>
                  <a:schemeClr val="tx1"/>
                </a:solidFill>
                <a:hlinkClick r:id="rId5" tooltip="Γραφομηχανή"/>
              </a:rPr>
              <a:t>γραφομηχανών</a:t>
            </a:r>
            <a:r>
              <a:rPr lang="el-GR" sz="3300" dirty="0">
                <a:solidFill>
                  <a:schemeClr val="tx1"/>
                </a:solidFill>
              </a:rPr>
              <a:t>, στην οποία αρχικά βασίστηκε η κατασκευή τους.</a:t>
            </a:r>
          </a:p>
          <a:p>
            <a:pPr algn="l"/>
            <a:endParaRPr lang="el-GR" sz="3600" dirty="0" smtClean="0">
              <a:solidFill>
                <a:schemeClr val="tx1">
                  <a:lumMod val="95000"/>
                  <a:lumOff val="5000"/>
                </a:schemeClr>
              </a:solidFill>
            </a:endParaRPr>
          </a:p>
          <a:p>
            <a:pPr algn="l"/>
            <a:endParaRPr lang="el-GR" sz="3600" dirty="0" smtClean="0">
              <a:solidFill>
                <a:schemeClr val="tx1">
                  <a:lumMod val="95000"/>
                  <a:lumOff val="5000"/>
                </a:schemeClr>
              </a:solidFill>
            </a:endParaRPr>
          </a:p>
          <a:p>
            <a:pPr algn="l"/>
            <a:endParaRPr lang="el-GR" sz="3600" dirty="0" smtClean="0">
              <a:solidFill>
                <a:schemeClr val="tx1">
                  <a:lumMod val="95000"/>
                  <a:lumOff val="5000"/>
                </a:schemeClr>
              </a:solidFill>
            </a:endParaRPr>
          </a:p>
          <a:p>
            <a:pPr algn="l"/>
            <a:endParaRPr lang="el-GR" sz="3600" dirty="0">
              <a:solidFill>
                <a:schemeClr val="tx1">
                  <a:lumMod val="95000"/>
                  <a:lumOff val="5000"/>
                </a:schemeClr>
              </a:solidFill>
            </a:endParaRPr>
          </a:p>
        </p:txBody>
      </p:sp>
    </p:spTree>
  </p:cSld>
  <p:clrMapOvr>
    <a:masterClrMapping/>
  </p:clrMapOvr>
  <p:transition advTm="5562">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6" name="Picture 2" descr="http://www.trgtech.com/images/251105_Canon_Printer.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3828">
    <p:spli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6858000"/>
          </a:xfrm>
          <a:solidFill>
            <a:schemeClr val="bg1">
              <a:lumMod val="50000"/>
            </a:schemeClr>
          </a:solidFill>
        </p:spPr>
        <p:txBody>
          <a:bodyPr>
            <a:normAutofit/>
          </a:bodyPr>
          <a:lstStyle/>
          <a:p>
            <a:r>
              <a:rPr lang="el-GR" sz="5400" dirty="0" smtClean="0"/>
              <a:t>Το Γραφικό Περιβάλλον Επικοινωνία</a:t>
            </a:r>
            <a:r>
              <a:rPr lang="el-GR" dirty="0" smtClean="0"/>
              <a:t>ς</a:t>
            </a:r>
            <a:endParaRPr lang="el-GR" dirty="0"/>
          </a:p>
        </p:txBody>
      </p:sp>
    </p:spTree>
  </p:cSld>
  <p:clrMapOvr>
    <a:masterClrMapping/>
  </p:clrMapOvr>
  <p:transition advTm="1860">
    <p:dissolv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 Τίτλος"/>
          <p:cNvSpPr>
            <a:spLocks noGrp="1"/>
          </p:cNvSpPr>
          <p:nvPr>
            <p:ph type="subTitle" idx="1"/>
          </p:nvPr>
        </p:nvSpPr>
        <p:spPr>
          <a:xfrm>
            <a:off x="0" y="0"/>
            <a:ext cx="9144000" cy="6858000"/>
          </a:xfrm>
          <a:solidFill>
            <a:schemeClr val="accent2">
              <a:lumMod val="75000"/>
            </a:schemeClr>
          </a:solidFill>
        </p:spPr>
        <p:txBody>
          <a:bodyPr>
            <a:normAutofit fontScale="85000" lnSpcReduction="20000"/>
          </a:bodyPr>
          <a:lstStyle/>
          <a:p>
            <a:r>
              <a:rPr lang="el-GR" b="1" dirty="0">
                <a:solidFill>
                  <a:schemeClr val="tx1">
                    <a:lumMod val="95000"/>
                    <a:lumOff val="5000"/>
                  </a:schemeClr>
                </a:solidFill>
              </a:rPr>
              <a:t>Γραφικό περιβάλλον χρήστη</a:t>
            </a:r>
            <a:r>
              <a:rPr lang="el-GR" dirty="0">
                <a:solidFill>
                  <a:schemeClr val="tx1">
                    <a:lumMod val="95000"/>
                    <a:lumOff val="5000"/>
                  </a:schemeClr>
                </a:solidFill>
              </a:rPr>
              <a:t> ή </a:t>
            </a:r>
            <a:r>
              <a:rPr lang="el-GR" b="1" dirty="0">
                <a:solidFill>
                  <a:schemeClr val="tx1">
                    <a:lumMod val="95000"/>
                    <a:lumOff val="5000"/>
                  </a:schemeClr>
                </a:solidFill>
              </a:rPr>
              <a:t>γραφική διασύνδεση/</a:t>
            </a:r>
            <a:r>
              <a:rPr lang="el-GR" b="1" dirty="0" err="1">
                <a:solidFill>
                  <a:schemeClr val="tx1">
                    <a:lumMod val="95000"/>
                    <a:lumOff val="5000"/>
                  </a:schemeClr>
                </a:solidFill>
              </a:rPr>
              <a:t>διεπαφή</a:t>
            </a:r>
            <a:r>
              <a:rPr lang="el-GR" b="1" dirty="0">
                <a:solidFill>
                  <a:schemeClr val="tx1">
                    <a:lumMod val="95000"/>
                    <a:lumOff val="5000"/>
                  </a:schemeClr>
                </a:solidFill>
              </a:rPr>
              <a:t> χρήστη</a:t>
            </a:r>
            <a:r>
              <a:rPr lang="el-GR" dirty="0">
                <a:solidFill>
                  <a:schemeClr val="tx1">
                    <a:lumMod val="95000"/>
                    <a:lumOff val="5000"/>
                  </a:schemeClr>
                </a:solidFill>
              </a:rPr>
              <a:t> (</a:t>
            </a:r>
            <a:r>
              <a:rPr lang="el-GR" dirty="0">
                <a:solidFill>
                  <a:schemeClr val="tx1">
                    <a:lumMod val="95000"/>
                    <a:lumOff val="5000"/>
                  </a:schemeClr>
                </a:solidFill>
                <a:hlinkClick r:id="rId2" tooltip="Αγγλικά"/>
              </a:rPr>
              <a:t>αγγλικά</a:t>
            </a:r>
            <a:r>
              <a:rPr lang="el-GR" dirty="0">
                <a:solidFill>
                  <a:schemeClr val="tx1">
                    <a:lumMod val="95000"/>
                    <a:lumOff val="5000"/>
                  </a:schemeClr>
                </a:solidFill>
              </a:rPr>
              <a:t>: </a:t>
            </a:r>
            <a:r>
              <a:rPr lang="el-GR" i="1" dirty="0" err="1">
                <a:solidFill>
                  <a:schemeClr val="tx1">
                    <a:lumMod val="95000"/>
                    <a:lumOff val="5000"/>
                  </a:schemeClr>
                </a:solidFill>
              </a:rPr>
              <a:t>Graphical</a:t>
            </a:r>
            <a:r>
              <a:rPr lang="el-GR" i="1" dirty="0">
                <a:solidFill>
                  <a:schemeClr val="tx1">
                    <a:lumMod val="95000"/>
                    <a:lumOff val="5000"/>
                  </a:schemeClr>
                </a:solidFill>
              </a:rPr>
              <a:t> </a:t>
            </a:r>
            <a:r>
              <a:rPr lang="el-GR" i="1" dirty="0" err="1">
                <a:solidFill>
                  <a:schemeClr val="tx1">
                    <a:lumMod val="95000"/>
                    <a:lumOff val="5000"/>
                  </a:schemeClr>
                </a:solidFill>
              </a:rPr>
              <a:t>User</a:t>
            </a:r>
            <a:r>
              <a:rPr lang="el-GR" i="1" dirty="0">
                <a:solidFill>
                  <a:schemeClr val="tx1">
                    <a:lumMod val="95000"/>
                    <a:lumOff val="5000"/>
                  </a:schemeClr>
                </a:solidFill>
              </a:rPr>
              <a:t> </a:t>
            </a:r>
            <a:r>
              <a:rPr lang="el-GR" i="1" dirty="0" err="1">
                <a:solidFill>
                  <a:schemeClr val="tx1">
                    <a:lumMod val="95000"/>
                    <a:lumOff val="5000"/>
                  </a:schemeClr>
                </a:solidFill>
              </a:rPr>
              <a:t>Interface</a:t>
            </a:r>
            <a:r>
              <a:rPr lang="el-GR" dirty="0">
                <a:solidFill>
                  <a:schemeClr val="tx1">
                    <a:lumMod val="95000"/>
                    <a:lumOff val="5000"/>
                  </a:schemeClr>
                </a:solidFill>
              </a:rPr>
              <a:t>, </a:t>
            </a:r>
            <a:r>
              <a:rPr lang="el-GR" b="1" i="1" dirty="0">
                <a:solidFill>
                  <a:schemeClr val="tx1">
                    <a:lumMod val="95000"/>
                    <a:lumOff val="5000"/>
                  </a:schemeClr>
                </a:solidFill>
              </a:rPr>
              <a:t>GUI</a:t>
            </a:r>
            <a:r>
              <a:rPr lang="el-GR" dirty="0">
                <a:solidFill>
                  <a:schemeClr val="tx1">
                    <a:lumMod val="95000"/>
                    <a:lumOff val="5000"/>
                  </a:schemeClr>
                </a:solidFill>
              </a:rPr>
              <a:t> ) καλείται στην </a:t>
            </a:r>
            <a:r>
              <a:rPr lang="el-GR" dirty="0">
                <a:solidFill>
                  <a:schemeClr val="tx1">
                    <a:lumMod val="95000"/>
                    <a:lumOff val="5000"/>
                  </a:schemeClr>
                </a:solidFill>
                <a:hlinkClick r:id="rId3" tooltip="Πληροφορική"/>
              </a:rPr>
              <a:t>πληροφορική</a:t>
            </a:r>
            <a:r>
              <a:rPr lang="el-GR" dirty="0">
                <a:solidFill>
                  <a:schemeClr val="tx1">
                    <a:lumMod val="95000"/>
                    <a:lumOff val="5000"/>
                  </a:schemeClr>
                </a:solidFill>
              </a:rPr>
              <a:t> ένα </a:t>
            </a:r>
            <a:r>
              <a:rPr lang="el-GR" dirty="0" err="1">
                <a:solidFill>
                  <a:schemeClr val="tx1">
                    <a:lumMod val="95000"/>
                    <a:lumOff val="5000"/>
                  </a:schemeClr>
                </a:solidFill>
              </a:rPr>
              <a:t>σύνολο</a:t>
            </a:r>
            <a:r>
              <a:rPr lang="el-GR" dirty="0" err="1">
                <a:solidFill>
                  <a:schemeClr val="tx1">
                    <a:lumMod val="95000"/>
                    <a:lumOff val="5000"/>
                  </a:schemeClr>
                </a:solidFill>
                <a:hlinkClick r:id="rId4" tooltip="Γραφικά υπολογιστών"/>
              </a:rPr>
              <a:t>γραφικών</a:t>
            </a:r>
            <a:r>
              <a:rPr lang="el-GR" dirty="0">
                <a:solidFill>
                  <a:schemeClr val="tx1">
                    <a:lumMod val="95000"/>
                    <a:lumOff val="5000"/>
                  </a:schemeClr>
                </a:solidFill>
              </a:rPr>
              <a:t> στοιχείων, τα οποία εμφανίζονται στην </a:t>
            </a:r>
            <a:r>
              <a:rPr lang="el-GR" dirty="0">
                <a:solidFill>
                  <a:schemeClr val="tx1">
                    <a:lumMod val="95000"/>
                    <a:lumOff val="5000"/>
                  </a:schemeClr>
                </a:solidFill>
                <a:hlinkClick r:id="rId5" tooltip="Οθόνη"/>
              </a:rPr>
              <a:t>οθόνη</a:t>
            </a:r>
            <a:r>
              <a:rPr lang="el-GR" dirty="0">
                <a:solidFill>
                  <a:schemeClr val="tx1">
                    <a:lumMod val="95000"/>
                    <a:lumOff val="5000"/>
                  </a:schemeClr>
                </a:solidFill>
              </a:rPr>
              <a:t> κάποιας ψηφιακής συσκευής (π.χ. </a:t>
            </a:r>
            <a:r>
              <a:rPr lang="el-GR" dirty="0">
                <a:solidFill>
                  <a:schemeClr val="tx1">
                    <a:lumMod val="95000"/>
                    <a:lumOff val="5000"/>
                  </a:schemeClr>
                </a:solidFill>
                <a:hlinkClick r:id="rId6" tooltip="Ηλεκτρονικός υπολογιστής"/>
              </a:rPr>
              <a:t>Η/Υ</a:t>
            </a:r>
            <a:r>
              <a:rPr lang="el-GR" dirty="0">
                <a:solidFill>
                  <a:schemeClr val="tx1">
                    <a:lumMod val="95000"/>
                    <a:lumOff val="5000"/>
                  </a:schemeClr>
                </a:solidFill>
              </a:rPr>
              <a:t>) και χρησιμοποιούνται για την αλληλεπίδραση του χρήστη με τη συσκευή αυτή. Παρέχουν στον τελευταίο, μέσω γραφικών, ενδείξεις και εργαλεία προκειμένου αυτός να φέρει εις πέρας κάποιες επιθυμητές λειτουργίες. Για τον λόγο αυτό δέχονται και είσοδο από τον χρήστη και αντιδρούν ανάλογα στα συμβάντα που αυτός προκαλεί με τη βοήθεια κάποιας συσκευής εισόδου (π.χ. </a:t>
            </a:r>
            <a:r>
              <a:rPr lang="el-GR" dirty="0" err="1">
                <a:solidFill>
                  <a:schemeClr val="tx1">
                    <a:lumMod val="95000"/>
                    <a:lumOff val="5000"/>
                  </a:schemeClr>
                </a:solidFill>
                <a:hlinkClick r:id="rId7" tooltip="Πληκτρολόγιο"/>
              </a:rPr>
              <a:t>πληκτρολόγιο</a:t>
            </a:r>
            <a:r>
              <a:rPr lang="el-GR" dirty="0" err="1">
                <a:solidFill>
                  <a:schemeClr val="tx1">
                    <a:lumMod val="95000"/>
                    <a:lumOff val="5000"/>
                  </a:schemeClr>
                </a:solidFill>
              </a:rPr>
              <a:t>,</a:t>
            </a:r>
            <a:r>
              <a:rPr lang="el-GR" dirty="0" err="1">
                <a:solidFill>
                  <a:schemeClr val="tx1">
                    <a:lumMod val="95000"/>
                    <a:lumOff val="5000"/>
                  </a:schemeClr>
                </a:solidFill>
                <a:hlinkClick r:id="rId8" tooltip="Ποντίκι (συσκευή)"/>
              </a:rPr>
              <a:t>ποντίκι</a:t>
            </a:r>
            <a:r>
              <a:rPr lang="el-GR" dirty="0">
                <a:solidFill>
                  <a:schemeClr val="tx1">
                    <a:lumMod val="95000"/>
                    <a:lumOff val="5000"/>
                  </a:schemeClr>
                </a:solidFill>
                <a:hlinkClick r:id="rId8" tooltip="Ποντίκι (συσκευή)"/>
              </a:rPr>
              <a:t>)</a:t>
            </a:r>
            <a:r>
              <a:rPr lang="el-GR" dirty="0">
                <a:solidFill>
                  <a:schemeClr val="tx1">
                    <a:lumMod val="95000"/>
                    <a:lumOff val="5000"/>
                  </a:schemeClr>
                </a:solidFill>
              </a:rPr>
              <a:t>.</a:t>
            </a:r>
          </a:p>
          <a:p>
            <a:r>
              <a:rPr lang="el-GR" dirty="0">
                <a:solidFill>
                  <a:schemeClr val="tx1">
                    <a:lumMod val="95000"/>
                    <a:lumOff val="5000"/>
                  </a:schemeClr>
                </a:solidFill>
              </a:rPr>
              <a:t>Τα περισσότερα σύγχρονα </a:t>
            </a:r>
            <a:r>
              <a:rPr lang="el-GR" dirty="0">
                <a:solidFill>
                  <a:schemeClr val="tx1">
                    <a:lumMod val="95000"/>
                    <a:lumOff val="5000"/>
                  </a:schemeClr>
                </a:solidFill>
                <a:hlinkClick r:id="rId9" tooltip="Πρόγραμμα υπολογιστή"/>
              </a:rPr>
              <a:t>προγράμματα</a:t>
            </a:r>
            <a:r>
              <a:rPr lang="el-GR" dirty="0">
                <a:solidFill>
                  <a:schemeClr val="tx1">
                    <a:lumMod val="95000"/>
                    <a:lumOff val="5000"/>
                  </a:schemeClr>
                </a:solidFill>
              </a:rPr>
              <a:t> και </a:t>
            </a:r>
            <a:r>
              <a:rPr lang="el-GR" dirty="0">
                <a:solidFill>
                  <a:schemeClr val="tx1">
                    <a:lumMod val="95000"/>
                    <a:lumOff val="5000"/>
                  </a:schemeClr>
                </a:solidFill>
                <a:hlinkClick r:id="rId10" tooltip="Λειτουργικό σύστημα"/>
              </a:rPr>
              <a:t>λειτουργικά συστήματα</a:t>
            </a:r>
            <a:r>
              <a:rPr lang="el-GR" dirty="0">
                <a:solidFill>
                  <a:schemeClr val="tx1">
                    <a:lumMod val="95000"/>
                    <a:lumOff val="5000"/>
                  </a:schemeClr>
                </a:solidFill>
              </a:rPr>
              <a:t> υπολογιστών, προσφέρουν στους χρήστες τους κάποιο GUI γιατί αυτός ο τρόπος αλληλεπίδρασης με τον υπολογιστή ταιριάζει αρκετά στην ανθρώπινη εμπειρία και φύση. Σωστά σχεδιασμένα γραφικά προσφέρουν ένα όμορφο, εύχρηστο και λειτουργικό περιβάλλον εργασίας. Πριν από την έλευση και καθιέρωση των GUI ο κανόνας στους </a:t>
            </a:r>
            <a:r>
              <a:rPr lang="el-GR" dirty="0">
                <a:solidFill>
                  <a:schemeClr val="tx1">
                    <a:lumMod val="95000"/>
                    <a:lumOff val="5000"/>
                  </a:schemeClr>
                </a:solidFill>
                <a:hlinkClick r:id="rId11" tooltip="Μικροϋπολογιστής"/>
              </a:rPr>
              <a:t>μικροϋπολογιστές</a:t>
            </a:r>
            <a:r>
              <a:rPr lang="el-GR" dirty="0">
                <a:solidFill>
                  <a:schemeClr val="tx1">
                    <a:lumMod val="95000"/>
                    <a:lumOff val="5000"/>
                  </a:schemeClr>
                </a:solidFill>
              </a:rPr>
              <a:t> ήταν η αλληλεπίδραση με τον χρήστη μέσω κάποιου </a:t>
            </a:r>
            <a:r>
              <a:rPr lang="el-GR" dirty="0">
                <a:solidFill>
                  <a:schemeClr val="tx1">
                    <a:lumMod val="95000"/>
                    <a:lumOff val="5000"/>
                  </a:schemeClr>
                </a:solidFill>
                <a:hlinkClick r:id="rId12" tooltip="Κέλυφος (υπολογιστές)"/>
              </a:rPr>
              <a:t>κελύφους</a:t>
            </a:r>
            <a:r>
              <a:rPr lang="el-GR" dirty="0">
                <a:solidFill>
                  <a:schemeClr val="tx1">
                    <a:lumMod val="95000"/>
                    <a:lumOff val="5000"/>
                  </a:schemeClr>
                </a:solidFill>
              </a:rPr>
              <a:t> </a:t>
            </a:r>
            <a:r>
              <a:rPr lang="el-GR" dirty="0">
                <a:solidFill>
                  <a:schemeClr val="tx1">
                    <a:lumMod val="95000"/>
                    <a:lumOff val="5000"/>
                  </a:schemeClr>
                </a:solidFill>
                <a:hlinkClick r:id="rId13" tooltip="Γραμμή εντολών"/>
              </a:rPr>
              <a:t>γραμμής εντολών</a:t>
            </a:r>
            <a:r>
              <a:rPr lang="el-GR" dirty="0">
                <a:solidFill>
                  <a:schemeClr val="tx1">
                    <a:lumMod val="95000"/>
                    <a:lumOff val="5000"/>
                  </a:schemeClr>
                </a:solidFill>
              </a:rPr>
              <a:t>.</a:t>
            </a:r>
          </a:p>
          <a:p>
            <a:endParaRPr lang="el-GR" dirty="0"/>
          </a:p>
        </p:txBody>
      </p:sp>
    </p:spTree>
  </p:cSld>
  <p:clrMapOvr>
    <a:masterClrMapping/>
  </p:clrMapOvr>
  <p:transition advTm="13625">
    <p:wheel spokes="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http://blogs.sch.gr/mavil/files/2014/09/Windows-9.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5953">
    <p:blinds/>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0"/>
            <a:ext cx="9144000" cy="6858000"/>
          </a:xfrm>
          <a:solidFill>
            <a:schemeClr val="tx1">
              <a:lumMod val="95000"/>
              <a:lumOff val="5000"/>
            </a:schemeClr>
          </a:solidFill>
        </p:spPr>
        <p:txBody>
          <a:bodyPr>
            <a:normAutofit/>
          </a:bodyPr>
          <a:lstStyle/>
          <a:p>
            <a:r>
              <a:rPr lang="el-GR" dirty="0" smtClean="0"/>
              <a:t/>
            </a:r>
            <a:br>
              <a:rPr lang="el-GR" dirty="0" smtClean="0"/>
            </a:br>
            <a:r>
              <a:rPr lang="el-GR" sz="3600" dirty="0" smtClean="0">
                <a:solidFill>
                  <a:srgbClr val="FF0000"/>
                </a:solidFill>
              </a:rPr>
              <a:t>Υπεύθυνος τμήματος: </a:t>
            </a:r>
            <a:r>
              <a:rPr lang="el-GR" sz="3600" smtClean="0">
                <a:solidFill>
                  <a:srgbClr val="FF0000"/>
                </a:solidFill>
              </a:rPr>
              <a:t>Μπουλογεώργος</a:t>
            </a:r>
            <a:r>
              <a:rPr lang="el-GR" sz="3600" dirty="0" smtClean="0">
                <a:solidFill>
                  <a:srgbClr val="FF0000"/>
                </a:solidFill>
              </a:rPr>
              <a:t> </a:t>
            </a:r>
            <a:r>
              <a:rPr lang="el-GR" sz="3600" dirty="0" smtClean="0">
                <a:solidFill>
                  <a:srgbClr val="FF0000"/>
                </a:solidFill>
              </a:rPr>
              <a:t>Στέφανος</a:t>
            </a:r>
            <a:br>
              <a:rPr lang="el-GR" sz="3600" dirty="0" smtClean="0">
                <a:solidFill>
                  <a:srgbClr val="FF0000"/>
                </a:solidFill>
              </a:rPr>
            </a:br>
            <a:r>
              <a:rPr lang="el-GR" sz="3600" dirty="0" smtClean="0">
                <a:solidFill>
                  <a:srgbClr val="FF0000"/>
                </a:solidFill>
              </a:rPr>
              <a:t>Σχολείο: 9</a:t>
            </a:r>
            <a:r>
              <a:rPr lang="el-GR" sz="3600" baseline="30000" dirty="0" smtClean="0">
                <a:solidFill>
                  <a:srgbClr val="FF0000"/>
                </a:solidFill>
              </a:rPr>
              <a:t>ο</a:t>
            </a:r>
            <a:r>
              <a:rPr lang="el-GR" sz="3600" dirty="0" smtClean="0">
                <a:solidFill>
                  <a:srgbClr val="FF0000"/>
                </a:solidFill>
              </a:rPr>
              <a:t> Γυμνάσιο Τρικάλων</a:t>
            </a:r>
            <a:br>
              <a:rPr lang="el-GR" sz="3600" dirty="0" smtClean="0">
                <a:solidFill>
                  <a:srgbClr val="FF0000"/>
                </a:solidFill>
              </a:rPr>
            </a:br>
            <a:r>
              <a:rPr lang="el-GR" sz="3600" dirty="0" smtClean="0">
                <a:solidFill>
                  <a:srgbClr val="FF0000"/>
                </a:solidFill>
              </a:rPr>
              <a:t>Τάξη:Α2’</a:t>
            </a:r>
            <a:br>
              <a:rPr lang="el-GR" sz="3600" dirty="0" smtClean="0">
                <a:solidFill>
                  <a:srgbClr val="FF0000"/>
                </a:solidFill>
              </a:rPr>
            </a:br>
            <a:r>
              <a:rPr lang="el-GR" sz="3600" dirty="0" smtClean="0">
                <a:solidFill>
                  <a:srgbClr val="FF0000"/>
                </a:solidFill>
              </a:rPr>
              <a:t>Σχολικό έτος:2015-2016</a:t>
            </a:r>
            <a:br>
              <a:rPr lang="el-GR" sz="3600" dirty="0" smtClean="0">
                <a:solidFill>
                  <a:srgbClr val="FF0000"/>
                </a:solidFill>
              </a:rPr>
            </a:br>
            <a:r>
              <a:rPr lang="el-GR" sz="3600" dirty="0" smtClean="0">
                <a:solidFill>
                  <a:srgbClr val="FF0000"/>
                </a:solidFill>
              </a:rPr>
              <a:t/>
            </a:r>
            <a:br>
              <a:rPr lang="el-GR" sz="3600" dirty="0" smtClean="0">
                <a:solidFill>
                  <a:srgbClr val="FF0000"/>
                </a:solidFill>
              </a:rPr>
            </a:br>
            <a:r>
              <a:rPr lang="el-GR" sz="3600" dirty="0" smtClean="0">
                <a:solidFill>
                  <a:srgbClr val="FF0000"/>
                </a:solidFill>
              </a:rPr>
              <a:t>                                           Μπαταβάνη Ελευθερία   </a:t>
            </a:r>
            <a:r>
              <a:rPr lang="el-GR" sz="3600" dirty="0">
                <a:solidFill>
                  <a:srgbClr val="FF0000"/>
                </a:solidFill>
              </a:rPr>
              <a:t/>
            </a:r>
            <a:br>
              <a:rPr lang="el-GR" sz="3600" dirty="0">
                <a:solidFill>
                  <a:srgbClr val="FF0000"/>
                </a:solidFill>
              </a:rPr>
            </a:br>
            <a:r>
              <a:rPr lang="el-GR" sz="3600" dirty="0" smtClean="0">
                <a:solidFill>
                  <a:srgbClr val="FF0000"/>
                </a:solidFill>
              </a:rPr>
              <a:t>                                                  Οικονόμου </a:t>
            </a:r>
            <a:r>
              <a:rPr lang="el-GR" sz="3600" dirty="0" err="1" smtClean="0">
                <a:solidFill>
                  <a:srgbClr val="FF0000"/>
                </a:solidFill>
              </a:rPr>
              <a:t>Μυρόπη</a:t>
            </a:r>
            <a:r>
              <a:rPr lang="el-GR" sz="3600" dirty="0" smtClean="0">
                <a:solidFill>
                  <a:srgbClr val="FF0000"/>
                </a:solidFill>
              </a:rPr>
              <a:t>     </a:t>
            </a:r>
            <a:br>
              <a:rPr lang="el-GR" sz="3600" dirty="0" smtClean="0">
                <a:solidFill>
                  <a:srgbClr val="FF0000"/>
                </a:solidFill>
              </a:rPr>
            </a:br>
            <a:r>
              <a:rPr lang="el-GR" sz="3600" dirty="0">
                <a:solidFill>
                  <a:srgbClr val="FF0000"/>
                </a:solidFill>
              </a:rPr>
              <a:t> </a:t>
            </a:r>
            <a:r>
              <a:rPr lang="el-GR" sz="3600" dirty="0" smtClean="0">
                <a:solidFill>
                  <a:srgbClr val="FF0000"/>
                </a:solidFill>
              </a:rPr>
              <a:t>                                                        Ψύχου Βασιλική</a:t>
            </a:r>
            <a:r>
              <a:rPr lang="el-GR" sz="3600" dirty="0" smtClean="0"/>
              <a:t/>
            </a:r>
            <a:br>
              <a:rPr lang="el-GR" sz="3600" dirty="0" smtClean="0"/>
            </a:br>
            <a:endParaRPr lang="el-GR" sz="3600" dirty="0"/>
          </a:p>
        </p:txBody>
      </p:sp>
    </p:spTree>
  </p:cSld>
  <p:clrMapOvr>
    <a:masterClrMapping/>
  </p:clrMapOvr>
  <p:transition advTm="10359"/>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6858000"/>
          </a:xfrm>
          <a:solidFill>
            <a:schemeClr val="tx1">
              <a:lumMod val="95000"/>
              <a:lumOff val="5000"/>
            </a:schemeClr>
          </a:solidFill>
        </p:spPr>
        <p:txBody>
          <a:bodyPr/>
          <a:lstStyle/>
          <a:p>
            <a:r>
              <a:rPr lang="el-GR" dirty="0" smtClean="0">
                <a:solidFill>
                  <a:srgbClr val="FF0000"/>
                </a:solidFill>
              </a:rPr>
              <a:t>Τέλος</a:t>
            </a:r>
            <a:endParaRPr lang="el-GR" dirty="0">
              <a:solidFill>
                <a:srgbClr val="FF0000"/>
              </a:solidFill>
            </a:endParaRPr>
          </a:p>
        </p:txBody>
      </p:sp>
    </p:spTree>
  </p:cSld>
  <p:clrMapOvr>
    <a:masterClrMapping/>
  </p:clrMapOvr>
  <p:transition advTm="1531"/>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Πληκτρολόγιο</a:t>
            </a:r>
            <a:endParaRPr lang="el-GR" dirty="0"/>
          </a:p>
        </p:txBody>
      </p:sp>
    </p:spTree>
  </p:cSld>
  <p:clrMapOvr>
    <a:masterClrMapping/>
  </p:clrMapOvr>
  <p:transition advTm="1203">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solidFill>
            <a:schemeClr val="accent1">
              <a:lumMod val="40000"/>
              <a:lumOff val="60000"/>
            </a:schemeClr>
          </a:solidFill>
        </p:spPr>
        <p:txBody>
          <a:bodyPr>
            <a:normAutofit fontScale="70000" lnSpcReduction="20000"/>
          </a:bodyPr>
          <a:lstStyle/>
          <a:p>
            <a:r>
              <a:rPr lang="el-GR" dirty="0">
                <a:solidFill>
                  <a:schemeClr val="tx1"/>
                </a:solidFill>
              </a:rPr>
              <a:t>Το </a:t>
            </a:r>
            <a:r>
              <a:rPr lang="el-GR" b="1" dirty="0">
                <a:solidFill>
                  <a:schemeClr val="tx1"/>
                </a:solidFill>
              </a:rPr>
              <a:t>πληκτρολόγιο</a:t>
            </a:r>
            <a:r>
              <a:rPr lang="el-GR" dirty="0">
                <a:solidFill>
                  <a:schemeClr val="tx1"/>
                </a:solidFill>
              </a:rPr>
              <a:t> είναι μία </a:t>
            </a:r>
            <a:r>
              <a:rPr lang="el-GR" dirty="0">
                <a:solidFill>
                  <a:schemeClr val="tx1"/>
                </a:solidFill>
                <a:hlinkClick r:id="rId2" tooltip="Συσκευή εισόδου"/>
              </a:rPr>
              <a:t>συσκευή εισόδου</a:t>
            </a:r>
            <a:r>
              <a:rPr lang="el-GR" dirty="0">
                <a:solidFill>
                  <a:schemeClr val="tx1"/>
                </a:solidFill>
              </a:rPr>
              <a:t> ενός </a:t>
            </a:r>
            <a:r>
              <a:rPr lang="el-GR" dirty="0">
                <a:solidFill>
                  <a:schemeClr val="tx1"/>
                </a:solidFill>
                <a:hlinkClick r:id="rId3" tooltip="Ηλεκτρονικός υπολογιστής"/>
              </a:rPr>
              <a:t>ηλεκτρονικού υπολογιστή</a:t>
            </a:r>
            <a:r>
              <a:rPr lang="el-GR" dirty="0">
                <a:solidFill>
                  <a:schemeClr val="tx1"/>
                </a:solidFill>
              </a:rPr>
              <a:t>. Η βασική λειτουργία του πληκτρολογίου είναι η εισαγωγή χαρακτήρων (κειμένου) στον υπολογιστή. Επιπλέον, περιλαμβάνει αρκετά ακόμα </a:t>
            </a:r>
            <a:r>
              <a:rPr lang="el-GR" dirty="0">
                <a:solidFill>
                  <a:schemeClr val="tx1"/>
                </a:solidFill>
                <a:hlinkClick r:id="rId4" tooltip="Πλήκτρο"/>
              </a:rPr>
              <a:t>πλήκτρα</a:t>
            </a:r>
            <a:r>
              <a:rPr lang="el-GR" dirty="0">
                <a:solidFill>
                  <a:schemeClr val="tx1"/>
                </a:solidFill>
              </a:rPr>
              <a:t> που βοηθούν στην ευκολότερη </a:t>
            </a:r>
            <a:r>
              <a:rPr lang="el-GR" dirty="0">
                <a:solidFill>
                  <a:schemeClr val="tx1"/>
                </a:solidFill>
                <a:hlinkClick r:id="rId5" tooltip="Πλοήγηση (δεν έχει γραφτεί ακόμα)"/>
              </a:rPr>
              <a:t>πλοήγηση</a:t>
            </a:r>
            <a:r>
              <a:rPr lang="el-GR" dirty="0">
                <a:solidFill>
                  <a:schemeClr val="tx1"/>
                </a:solidFill>
              </a:rPr>
              <a:t> στον υπολογιστή.</a:t>
            </a:r>
          </a:p>
          <a:p>
            <a:r>
              <a:rPr lang="el-GR" dirty="0">
                <a:solidFill>
                  <a:schemeClr val="tx1"/>
                </a:solidFill>
              </a:rPr>
              <a:t>Τα πλήκτρα ενός πληκτρολογίου μπορούν να ταξινομηθούν σε:</a:t>
            </a:r>
          </a:p>
          <a:p>
            <a:r>
              <a:rPr lang="el-GR" dirty="0">
                <a:solidFill>
                  <a:schemeClr val="tx1"/>
                </a:solidFill>
              </a:rPr>
              <a:t>Πλήκτρα πληκτρολόγησης (αλφαριθμητικά). Τα πλήκτρα αυτά περιλαμβάνουν τα ίδια πλήκτρα γραμμάτων, αριθμών, στίξης και συμβόλων με μια παραδοσιακή γραφομηχανή.</a:t>
            </a:r>
          </a:p>
          <a:p>
            <a:r>
              <a:rPr lang="el-GR" dirty="0">
                <a:solidFill>
                  <a:schemeClr val="tx1"/>
                </a:solidFill>
              </a:rPr>
              <a:t>Πλήκτρα ελέγχου. Τα πλήκτρα αυτά χρησιμοποιούνται μόνα τους ή σε συνδυασμό με άλλα πλήκτρα για την εκτέλεση συγκεκριμένων ενεργειών. Τα πλήκτρα ελέγχου που χρησιμοποιούνται συχνότερα είναι τα </a:t>
            </a:r>
            <a:r>
              <a:rPr lang="el-GR" dirty="0" err="1">
                <a:solidFill>
                  <a:schemeClr val="tx1"/>
                </a:solidFill>
              </a:rPr>
              <a:t>Ctrl</a:t>
            </a:r>
            <a:r>
              <a:rPr lang="el-GR" dirty="0">
                <a:solidFill>
                  <a:schemeClr val="tx1"/>
                </a:solidFill>
              </a:rPr>
              <a:t>, </a:t>
            </a:r>
            <a:r>
              <a:rPr lang="el-GR" dirty="0" err="1">
                <a:solidFill>
                  <a:schemeClr val="tx1"/>
                </a:solidFill>
              </a:rPr>
              <a:t>Alt</a:t>
            </a:r>
            <a:r>
              <a:rPr lang="el-GR" dirty="0">
                <a:solidFill>
                  <a:schemeClr val="tx1"/>
                </a:solidFill>
              </a:rPr>
              <a:t>,  </a:t>
            </a:r>
            <a:r>
              <a:rPr lang="el-GR" dirty="0" err="1">
                <a:solidFill>
                  <a:schemeClr val="tx1"/>
                </a:solidFill>
              </a:rPr>
              <a:t>Win</a:t>
            </a:r>
            <a:r>
              <a:rPr lang="el-GR" dirty="0">
                <a:solidFill>
                  <a:schemeClr val="tx1"/>
                </a:solidFill>
              </a:rPr>
              <a:t> ή  </a:t>
            </a:r>
            <a:r>
              <a:rPr lang="el-GR" dirty="0" err="1">
                <a:solidFill>
                  <a:schemeClr val="tx1"/>
                </a:solidFill>
              </a:rPr>
              <a:t>Cmd</a:t>
            </a:r>
            <a:r>
              <a:rPr lang="el-GR" dirty="0">
                <a:solidFill>
                  <a:schemeClr val="tx1"/>
                </a:solidFill>
              </a:rPr>
              <a:t> και το </a:t>
            </a:r>
            <a:r>
              <a:rPr lang="el-GR" dirty="0" err="1">
                <a:solidFill>
                  <a:schemeClr val="tx1"/>
                </a:solidFill>
              </a:rPr>
              <a:t>Esc</a:t>
            </a:r>
            <a:r>
              <a:rPr lang="el-GR" dirty="0">
                <a:solidFill>
                  <a:schemeClr val="tx1"/>
                </a:solidFill>
              </a:rPr>
              <a:t>.</a:t>
            </a:r>
          </a:p>
          <a:p>
            <a:r>
              <a:rPr lang="el-GR" dirty="0">
                <a:solidFill>
                  <a:schemeClr val="tx1"/>
                </a:solidFill>
              </a:rPr>
              <a:t>Πλήκτρα λειτουργιών. Τα πλήκτρα λειτουργιών χρησιμοποιούνται για την εκτέλεση συγκεκριμένων εργασιών. Έχουν την ετικέτα F1, F2, F3 και ούτω καθεξής, μέχρι το F12. Η λειτουργικότητα αυτών των πλήκτρων διαφέρει ανάλογα με το πρόγραμμα.</a:t>
            </a:r>
          </a:p>
          <a:p>
            <a:r>
              <a:rPr lang="el-GR" dirty="0">
                <a:solidFill>
                  <a:schemeClr val="tx1"/>
                </a:solidFill>
              </a:rPr>
              <a:t>Πλήκτρα περιήγησης. Τα πλήκτρα αυτά χρησιμοποιούνται για την περιήγηση σε έγγραφα ή ιστοσελίδες και για την επεξεργασία κειμένου. Περιλαμβάνουν τα πλήκτρα με τα βέλη, τα πλήκτρα </a:t>
            </a:r>
            <a:r>
              <a:rPr lang="el-GR" dirty="0" err="1">
                <a:solidFill>
                  <a:schemeClr val="tx1"/>
                </a:solidFill>
              </a:rPr>
              <a:t>Home</a:t>
            </a:r>
            <a:r>
              <a:rPr lang="el-GR" dirty="0">
                <a:solidFill>
                  <a:schemeClr val="tx1"/>
                </a:solidFill>
              </a:rPr>
              <a:t>, </a:t>
            </a:r>
            <a:r>
              <a:rPr lang="el-GR" dirty="0" err="1">
                <a:solidFill>
                  <a:schemeClr val="tx1"/>
                </a:solidFill>
              </a:rPr>
              <a:t>End</a:t>
            </a:r>
            <a:r>
              <a:rPr lang="el-GR" dirty="0">
                <a:solidFill>
                  <a:schemeClr val="tx1"/>
                </a:solidFill>
              </a:rPr>
              <a:t>, </a:t>
            </a:r>
            <a:r>
              <a:rPr lang="el-GR" dirty="0" err="1">
                <a:solidFill>
                  <a:schemeClr val="tx1"/>
                </a:solidFill>
              </a:rPr>
              <a:t>Page</a:t>
            </a:r>
            <a:r>
              <a:rPr lang="el-GR" dirty="0">
                <a:solidFill>
                  <a:schemeClr val="tx1"/>
                </a:solidFill>
              </a:rPr>
              <a:t> </a:t>
            </a:r>
            <a:r>
              <a:rPr lang="el-GR" dirty="0" err="1">
                <a:solidFill>
                  <a:schemeClr val="tx1"/>
                </a:solidFill>
              </a:rPr>
              <a:t>Up</a:t>
            </a:r>
            <a:r>
              <a:rPr lang="el-GR" dirty="0">
                <a:solidFill>
                  <a:schemeClr val="tx1"/>
                </a:solidFill>
              </a:rPr>
              <a:t>, </a:t>
            </a:r>
            <a:r>
              <a:rPr lang="el-GR" dirty="0" err="1">
                <a:solidFill>
                  <a:schemeClr val="tx1"/>
                </a:solidFill>
              </a:rPr>
              <a:t>Page</a:t>
            </a:r>
            <a:r>
              <a:rPr lang="el-GR" dirty="0">
                <a:solidFill>
                  <a:schemeClr val="tx1"/>
                </a:solidFill>
              </a:rPr>
              <a:t> </a:t>
            </a:r>
            <a:r>
              <a:rPr lang="el-GR" dirty="0" err="1">
                <a:solidFill>
                  <a:schemeClr val="tx1"/>
                </a:solidFill>
              </a:rPr>
              <a:t>Down</a:t>
            </a:r>
            <a:r>
              <a:rPr lang="el-GR" dirty="0">
                <a:solidFill>
                  <a:schemeClr val="tx1"/>
                </a:solidFill>
              </a:rPr>
              <a:t>, </a:t>
            </a:r>
            <a:r>
              <a:rPr lang="el-GR" dirty="0" err="1" smtClean="0">
                <a:solidFill>
                  <a:schemeClr val="tx1"/>
                </a:solidFill>
              </a:rPr>
              <a:t>Delete</a:t>
            </a:r>
            <a:r>
              <a:rPr lang="el-GR" dirty="0" smtClean="0">
                <a:solidFill>
                  <a:schemeClr val="tx1"/>
                </a:solidFill>
              </a:rPr>
              <a:t> και</a:t>
            </a:r>
            <a:r>
              <a:rPr lang="el-GR" dirty="0">
                <a:solidFill>
                  <a:schemeClr val="tx1"/>
                </a:solidFill>
              </a:rPr>
              <a:t> </a:t>
            </a:r>
            <a:r>
              <a:rPr lang="el-GR" dirty="0" err="1">
                <a:solidFill>
                  <a:schemeClr val="tx1"/>
                </a:solidFill>
              </a:rPr>
              <a:t>Insert</a:t>
            </a:r>
            <a:r>
              <a:rPr lang="el-GR" dirty="0">
                <a:solidFill>
                  <a:schemeClr val="tx1"/>
                </a:solidFill>
              </a:rPr>
              <a:t>.</a:t>
            </a:r>
          </a:p>
          <a:p>
            <a:r>
              <a:rPr lang="el-GR" dirty="0">
                <a:solidFill>
                  <a:schemeClr val="tx1"/>
                </a:solidFill>
              </a:rPr>
              <a:t>Αριθμητικό πληκτρολόγιο. Το αριθμητικό πληκτρολόγιο χρησιμεύει στη γρήγορη εισαγωγή αριθμών. Τα πλήκτρα είναι ομαδοποιημένα σε ένα τμήμα που μοιάζει με συμβατική αριθμομηχανή ή αθροιστική μηχανή.</a:t>
            </a:r>
          </a:p>
          <a:p>
            <a:pPr algn="l"/>
            <a:endParaRPr lang="el-GR" dirty="0">
              <a:solidFill>
                <a:schemeClr val="tx1"/>
              </a:solidFill>
            </a:endParaRPr>
          </a:p>
        </p:txBody>
      </p:sp>
    </p:spTree>
  </p:cSld>
  <p:clrMapOvr>
    <a:masterClrMapping/>
  </p:clrMapOvr>
  <p:transition advTm="14812">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upload.wikimedia.org/wikipedia/commons/thumb/f/fa/Alphanumeric_keyboard.jpg/220px-Alphanumeric_keyboard.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1563">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
            <a:ext cx="9144000" cy="6858000"/>
          </a:xfrm>
          <a:solidFill>
            <a:schemeClr val="bg1">
              <a:lumMod val="50000"/>
            </a:schemeClr>
          </a:solidFill>
        </p:spPr>
        <p:txBody>
          <a:bodyPr/>
          <a:lstStyle/>
          <a:p>
            <a:r>
              <a:rPr lang="el-GR" dirty="0" smtClean="0"/>
              <a:t>Ποντίκι</a:t>
            </a:r>
            <a:endParaRPr lang="el-GR" dirty="0"/>
          </a:p>
        </p:txBody>
      </p:sp>
    </p:spTree>
  </p:cSld>
  <p:clrMapOvr>
    <a:masterClrMapping/>
  </p:clrMapOvr>
  <p:transition advTm="1094">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0" y="0"/>
            <a:ext cx="9144000" cy="6858000"/>
          </a:xfr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p:spPr>
        <p:txBody>
          <a:bodyPr/>
          <a:lstStyle/>
          <a:p>
            <a:pPr algn="l"/>
            <a:r>
              <a:rPr lang="el-GR" dirty="0">
                <a:solidFill>
                  <a:schemeClr val="tx1"/>
                </a:solidFill>
              </a:rPr>
              <a:t>Το </a:t>
            </a:r>
            <a:r>
              <a:rPr lang="el-GR" b="1" dirty="0">
                <a:solidFill>
                  <a:schemeClr val="tx1"/>
                </a:solidFill>
              </a:rPr>
              <a:t>ποντίκι</a:t>
            </a:r>
            <a:r>
              <a:rPr lang="el-GR" dirty="0">
                <a:solidFill>
                  <a:schemeClr val="tx1"/>
                </a:solidFill>
              </a:rPr>
              <a:t> (</a:t>
            </a:r>
            <a:r>
              <a:rPr lang="el-GR" dirty="0" err="1">
                <a:solidFill>
                  <a:schemeClr val="tx1"/>
                </a:solidFill>
              </a:rPr>
              <a:t>mouse</a:t>
            </a:r>
            <a:r>
              <a:rPr lang="el-GR" dirty="0">
                <a:solidFill>
                  <a:schemeClr val="tx1"/>
                </a:solidFill>
              </a:rPr>
              <a:t>) είναι </a:t>
            </a:r>
            <a:r>
              <a:rPr lang="el-GR" dirty="0">
                <a:solidFill>
                  <a:schemeClr val="tx1"/>
                </a:solidFill>
                <a:hlinkClick r:id="rId2" tooltip="Συσκευή εισόδου"/>
              </a:rPr>
              <a:t>συσκευή εισόδου</a:t>
            </a:r>
            <a:r>
              <a:rPr lang="el-GR" dirty="0">
                <a:solidFill>
                  <a:schemeClr val="tx1"/>
                </a:solidFill>
              </a:rPr>
              <a:t> που χρησιμοποιείται στους </a:t>
            </a:r>
            <a:r>
              <a:rPr lang="el-GR" dirty="0">
                <a:solidFill>
                  <a:schemeClr val="tx1"/>
                </a:solidFill>
                <a:hlinkClick r:id="rId3" tooltip="Ηλεκτρονικός υπολογιστής"/>
              </a:rPr>
              <a:t>ηλεκτρονικούς υπολογιστές</a:t>
            </a:r>
            <a:r>
              <a:rPr lang="el-GR" dirty="0">
                <a:solidFill>
                  <a:schemeClr val="tx1"/>
                </a:solidFill>
              </a:rPr>
              <a:t> (Η/Υ), καθώς και σε </a:t>
            </a:r>
            <a:r>
              <a:rPr lang="el-GR" dirty="0">
                <a:solidFill>
                  <a:schemeClr val="tx1"/>
                </a:solidFill>
                <a:hlinkClick r:id="rId4" tooltip="Tablet"/>
              </a:rPr>
              <a:t>ταμπλέτες</a:t>
            </a:r>
            <a:r>
              <a:rPr lang="el-GR" dirty="0">
                <a:solidFill>
                  <a:schemeClr val="tx1"/>
                </a:solidFill>
              </a:rPr>
              <a:t>.</a:t>
            </a:r>
            <a:r>
              <a:rPr lang="el-GR" baseline="30000" dirty="0">
                <a:solidFill>
                  <a:schemeClr val="tx1"/>
                </a:solidFill>
                <a:hlinkClick r:id="rId5"/>
              </a:rPr>
              <a:t>[1]</a:t>
            </a:r>
            <a:r>
              <a:rPr lang="el-GR" dirty="0">
                <a:solidFill>
                  <a:schemeClr val="tx1"/>
                </a:solidFill>
              </a:rPr>
              <a:t> Το όνομα του προέρχεται από το χαρακτηριστικό σχήμα των πρώτων συσκευών του είδους, που θυμίζει το </a:t>
            </a:r>
            <a:r>
              <a:rPr lang="el-GR" dirty="0">
                <a:solidFill>
                  <a:schemeClr val="tx1"/>
                </a:solidFill>
                <a:hlinkClick r:id="rId6" tooltip="Ποντίκι (ζωολογία)"/>
              </a:rPr>
              <a:t>μικρό θηλαστικό</a:t>
            </a:r>
            <a:r>
              <a:rPr lang="el-GR" dirty="0">
                <a:solidFill>
                  <a:schemeClr val="tx1"/>
                </a:solidFill>
              </a:rPr>
              <a:t>. Σε </a:t>
            </a:r>
            <a:r>
              <a:rPr lang="el-GR" dirty="0">
                <a:solidFill>
                  <a:schemeClr val="tx1"/>
                </a:solidFill>
                <a:hlinkClick r:id="rId7" tooltip="Γραφικές Διεπιφάνειες Χρήστη"/>
              </a:rPr>
              <a:t>γραφικές </a:t>
            </a:r>
            <a:r>
              <a:rPr lang="el-GR" dirty="0" err="1">
                <a:solidFill>
                  <a:schemeClr val="tx1"/>
                </a:solidFill>
                <a:hlinkClick r:id="rId7" tooltip="Γραφικές Διεπιφάνειες Χρήστη"/>
              </a:rPr>
              <a:t>διεπιφάνειες</a:t>
            </a:r>
            <a:r>
              <a:rPr lang="el-GR" dirty="0">
                <a:solidFill>
                  <a:schemeClr val="tx1"/>
                </a:solidFill>
                <a:hlinkClick r:id="rId7" tooltip="Γραφικές Διεπιφάνειες Χρήστη"/>
              </a:rPr>
              <a:t> χρήστη</a:t>
            </a:r>
            <a:r>
              <a:rPr lang="el-GR" dirty="0">
                <a:solidFill>
                  <a:schemeClr val="tx1"/>
                </a:solidFill>
              </a:rPr>
              <a:t> (GUI), η κίνηση του ποντικιού αντιστοιχεί σε παρόμοια κίνηση ενός ίχνους ή αλλιώς </a:t>
            </a:r>
            <a:r>
              <a:rPr lang="el-GR" dirty="0">
                <a:solidFill>
                  <a:schemeClr val="tx1"/>
                </a:solidFill>
                <a:hlinkClick r:id="rId8" tooltip="Κέρσορας (δεν έχει γραφτεί ακόμα)"/>
              </a:rPr>
              <a:t>κέρσορα</a:t>
            </a:r>
            <a:r>
              <a:rPr lang="el-GR" dirty="0">
                <a:solidFill>
                  <a:schemeClr val="tx1"/>
                </a:solidFill>
              </a:rPr>
              <a:t> στην οθόνη του υπολογιστή.</a:t>
            </a:r>
          </a:p>
        </p:txBody>
      </p:sp>
    </p:spTree>
  </p:cSld>
  <p:clrMapOvr>
    <a:masterClrMapping/>
  </p:clrMapOvr>
  <p:transition advTm="11516">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s://upload.wikimedia.org/wikipedia/el/thumb/b/bf/Mouse_laser_wireless.JPG/300px-Mouse_laser_wireless.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advTm="3406">
    <p:newsflash/>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Δημοτικός">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40</Words>
  <Application>Microsoft Office PowerPoint</Application>
  <PresentationFormat>Προβολή στην οθόνη (4:3)</PresentationFormat>
  <Paragraphs>63</Paragraphs>
  <Slides>37</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37</vt:i4>
      </vt:variant>
    </vt:vector>
  </HeadingPairs>
  <TitlesOfParts>
    <vt:vector size="40" baseType="lpstr">
      <vt:lpstr>Arial</vt:lpstr>
      <vt:lpstr>Calibri</vt:lpstr>
      <vt:lpstr>Θέμα του Office</vt:lpstr>
      <vt:lpstr>Εργασία στο μάθημα της Πληροφορικής  Σχολείο:9ο Γυμνάσιο Τρικάλων Σχολικό έτος: 2015-2016  Τάξη:Α2’  Υπεύθυνος καθηγητής:  Μπουλογεώργος Στέφανος</vt:lpstr>
      <vt:lpstr>Συσκευές εισόδου</vt:lpstr>
      <vt:lpstr>Παρουσίαση του PowerPoint</vt:lpstr>
      <vt:lpstr>Πληκτρολόγιο</vt:lpstr>
      <vt:lpstr>Παρουσίαση του PowerPoint</vt:lpstr>
      <vt:lpstr>Παρουσίαση του PowerPoint</vt:lpstr>
      <vt:lpstr>Ποντίκι</vt:lpstr>
      <vt:lpstr>Παρουσίαση του PowerPoint</vt:lpstr>
      <vt:lpstr>Παρουσίαση του PowerPoint</vt:lpstr>
      <vt:lpstr>Σαρωτής</vt:lpstr>
      <vt:lpstr>Παρουσίαση του PowerPoint</vt:lpstr>
      <vt:lpstr>Παρουσίαση του PowerPoint</vt:lpstr>
      <vt:lpstr>Χειριστήριο παιχνιδιών</vt:lpstr>
      <vt:lpstr>Παρουσίαση του PowerPoint</vt:lpstr>
      <vt:lpstr>Παρουσίαση του PowerPoint</vt:lpstr>
      <vt:lpstr>Μικρόφωνο</vt:lpstr>
      <vt:lpstr>Παρουσίαση του PowerPoint</vt:lpstr>
      <vt:lpstr>Παρουσίαση του PowerPoint</vt:lpstr>
      <vt:lpstr>Ψηφιακή κάμερα</vt:lpstr>
      <vt:lpstr>Παρουσίαση του PowerPoint</vt:lpstr>
      <vt:lpstr>Παρουσίαση του PowerPoint</vt:lpstr>
      <vt:lpstr>Συσκευές εξόδου</vt:lpstr>
      <vt:lpstr>Παρουσίαση του PowerPoint</vt:lpstr>
      <vt:lpstr>Οθόνη</vt:lpstr>
      <vt:lpstr>Παρουσίαση του PowerPoint</vt:lpstr>
      <vt:lpstr>Παρουσίαση του PowerPoint</vt:lpstr>
      <vt:lpstr>Ηχεία</vt:lpstr>
      <vt:lpstr>Παρουσίαση του PowerPoint</vt:lpstr>
      <vt:lpstr>Παρουσίαση του PowerPoint</vt:lpstr>
      <vt:lpstr>Εκτυπωτής</vt:lpstr>
      <vt:lpstr>Παρουσίαση του PowerPoint</vt:lpstr>
      <vt:lpstr>Παρουσίαση του PowerPoint</vt:lpstr>
      <vt:lpstr>Το Γραφικό Περιβάλλον Επικοινωνίας</vt:lpstr>
      <vt:lpstr>Παρουσίαση του PowerPoint</vt:lpstr>
      <vt:lpstr>Παρουσίαση του PowerPoint</vt:lpstr>
      <vt:lpstr> Υπεύθυνος τμήματος: Μπουλογεώργος Στέφανος Σχολείο: 9ο Γυμνάσιο Τρικάλων Τάξη:Α2’ Σχολικό έτος:2015-2016                                             Μπαταβάνη Ελευθερία                                                      Οικονόμου Μυρόπη                                                               Ψύχου Βασιλική </vt:lpstr>
      <vt:lpstr>Τέλος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Εργασία στο μάθημα της Πληροφορικής  Υπεύθυνος καθηγητής: Μπουλογιώργος Στέφανος</dc:title>
  <dc:creator>Ηρώ ΟΙκονόμου</dc:creator>
  <cp:lastModifiedBy>BOLLIS</cp:lastModifiedBy>
  <cp:revision>21</cp:revision>
  <dcterms:created xsi:type="dcterms:W3CDTF">2016-01-13T19:11:04Z</dcterms:created>
  <dcterms:modified xsi:type="dcterms:W3CDTF">2016-01-14T21:20:46Z</dcterms:modified>
</cp:coreProperties>
</file>